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</p:sldIdLst>
  <p:sldSz cx="12192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/Relationships>
</file>

<file path=ppt/charts/_rels/chart1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2.xlsx"/></Relationships>
</file>

<file path=ppt/charts/_rels/chart3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3.xlsx"/></Relationships>
</file>

<file path=ppt/charts/_rels/chart4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FY 2025</c:v>
                </c:pt>
              </c:strCache>
            </c:strRef>
          </c:tx>
          <c:spPr>
            <a:solidFill>
              <a:srgbClr val="2563EB"/>
            </a:solidFill>
            <a:ln w="31750">
              <a:solidFill>
                <a:srgbClr val="2563EB"/>
              </a:solidFill>
            </a:ln>
          </c:spPr>
          <c:cat>
            <c:strRef>
              <c:f>Sheet1!$A$2:$A$7</c:f>
              <c:strCache>
                <c:ptCount val="6"/>
                <c:pt idx="0">
                  <c:v>Platform Core</c:v>
                </c:pt>
                <c:pt idx="1">
                  <c:v>Analytics</c:v>
                </c:pt>
                <c:pt idx="2">
                  <c:v>Security</c:v>
                </c:pt>
                <c:pt idx="3">
                  <c:v>Integration</c:v>
                </c:pt>
                <c:pt idx="4">
                  <c:v>AI/ML</c:v>
                </c:pt>
                <c:pt idx="5">
                  <c:v>Support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150</c:v>
                </c:pt>
                <c:pt idx="1">
                  <c:v>85</c:v>
                </c:pt>
                <c:pt idx="2">
                  <c:v>60</c:v>
                </c:pt>
                <c:pt idx="3">
                  <c:v>45</c:v>
                </c:pt>
                <c:pt idx="4">
                  <c:v>30</c:v>
                </c:pt>
                <c:pt idx="5">
                  <c:v>20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FY 2026</c:v>
                </c:pt>
              </c:strCache>
            </c:strRef>
          </c:tx>
          <c:spPr>
            <a:solidFill>
              <a:srgbClr val="10B981"/>
            </a:solidFill>
            <a:ln w="31750">
              <a:solidFill>
                <a:srgbClr val="10B981"/>
              </a:solidFill>
            </a:ln>
          </c:spPr>
          <c:cat>
            <c:strRef>
              <c:f>Sheet1!$A$2:$A$7</c:f>
              <c:strCache>
                <c:ptCount val="6"/>
                <c:pt idx="0">
                  <c:v>Platform Core</c:v>
                </c:pt>
                <c:pt idx="1">
                  <c:v>Analytics</c:v>
                </c:pt>
                <c:pt idx="2">
                  <c:v>Security</c:v>
                </c:pt>
                <c:pt idx="3">
                  <c:v>Integration</c:v>
                </c:pt>
                <c:pt idx="4">
                  <c:v>AI/ML</c:v>
                </c:pt>
                <c:pt idx="5">
                  <c:v>Support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195</c:v>
                </c:pt>
                <c:pt idx="1">
                  <c:v>110</c:v>
                </c:pt>
                <c:pt idx="2">
                  <c:v>80</c:v>
                </c:pt>
                <c:pt idx="3">
                  <c:v>60</c:v>
                </c:pt>
                <c:pt idx="4">
                  <c:v>55</c:v>
                </c:pt>
                <c:pt idx="5">
                  <c:v>25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475569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475569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ARR ($M)</c:v>
                </c:pt>
              </c:strCache>
            </c:strRef>
          </c:tx>
          <c:spPr>
            <a:solidFill>
              <a:srgbClr val="2563EB"/>
            </a:solidFill>
            <a:ln w="31750">
              <a:solidFill>
                <a:srgbClr val="2563EB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120</c:v>
                </c:pt>
                <c:pt idx="1">
                  <c:v>180</c:v>
                </c:pt>
                <c:pt idx="2">
                  <c:v>260</c:v>
                </c:pt>
                <c:pt idx="3">
                  <c:v>340</c:v>
                </c:pt>
                <c:pt idx="4">
                  <c:v>420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API Calls (B)</c:v>
                </c:pt>
              </c:strCache>
            </c:strRef>
          </c:tx>
          <c:spPr>
            <a:solidFill>
              <a:srgbClr val="10B981"/>
            </a:solidFill>
            <a:ln w="31750">
              <a:solidFill>
                <a:srgbClr val="10B981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2.1</c:v>
                </c:pt>
                <c:pt idx="1">
                  <c:v>3.8</c:v>
                </c:pt>
                <c:pt idx="2">
                  <c:v>6.2</c:v>
                </c:pt>
                <c:pt idx="3">
                  <c:v>8.5</c:v>
                </c:pt>
                <c:pt idx="4">
                  <c:v>10.2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Customers</c:v>
                </c:pt>
              </c:strCache>
            </c:strRef>
          </c:tx>
          <c:spPr>
            <a:solidFill>
              <a:srgbClr val="EF4444"/>
            </a:solidFill>
            <a:ln w="31750">
              <a:solidFill>
                <a:srgbClr val="EF4444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800</c:v>
                </c:pt>
                <c:pt idx="1">
                  <c:v>1100</c:v>
                </c:pt>
                <c:pt idx="2">
                  <c:v>1500</c:v>
                </c:pt>
                <c:pt idx="3">
                  <c:v>1900</c:v>
                </c:pt>
                <c:pt idx="4">
                  <c:v>2200</c:v>
                </c:pt>
              </c:numCache>
            </c:numRef>
          </c:val>
          <c:smooth val="0"/>
        </c:ser>
        <c:marker val="1"/>
        <c:smooth val="0"/>
        <c:axId val="2118791784"/>
        <c:axId val="2140495176"/>
      </c:lineChart>
      <c:catAx>
        <c:axId val="2118791784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475569"/>
                </a:solidFill>
                <a:latin typeface="Inter"/>
              </a:defRPr>
            </a:pPr>
          </a:p>
        </c:txPr>
        <c:crossAx val="2140495176"/>
        <c:crosses val="autoZero"/>
        <c:auto val="1"/>
        <c:lblAlgn val="ctr"/>
        <c:lblOffset val="100"/>
        <c:noMultiLvlLbl val="0"/>
      </c:catAx>
      <c:valAx>
        <c:axId val="2140495176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475569"/>
                </a:solidFill>
                <a:latin typeface="Inter"/>
              </a:defRPr>
            </a:pPr>
          </a:p>
        </c:txPr>
        <c:crossAx val="2118791784"/>
        <c:crosses val="autoZero"/>
      </c:valAx>
    </c:plotArea>
    <c:legend>
      <c:legendPos val="b"/>
      <c:layout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roundedCorners val="0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Share</c:v>
                </c:pt>
              </c:strCache>
            </c:strRef>
          </c:tx>
          <c:dPt>
            <c:idx val="0"/>
            <c:spPr>
              <a:solidFill>
                <a:srgbClr val="2563EB"/>
              </a:solidFill>
            </c:spPr>
          </c:dPt>
          <c:dPt>
            <c:idx val="1"/>
            <c:spPr>
              <a:solidFill>
                <a:srgbClr val="10B981"/>
              </a:solidFill>
            </c:spPr>
          </c:dPt>
          <c:dPt>
            <c:idx val="2"/>
            <c:spPr>
              <a:solidFill>
                <a:srgbClr val="EF4444"/>
              </a:solidFill>
            </c:spPr>
          </c:dPt>
          <c:dPt>
            <c:idx val="3"/>
            <c:spPr>
              <a:solidFill>
                <a:srgbClr val="8B5CF6"/>
              </a:solidFill>
            </c:spPr>
          </c:dPt>
          <c:dPt>
            <c:idx val="4"/>
            <c:spPr>
              <a:solidFill>
                <a:srgbClr val="F59E0B"/>
              </a:solidFill>
            </c:spPr>
          </c:dPt>
          <c:cat>
            <c:strRef>
              <c:f>Sheet1!$A$2:$A$6</c:f>
              <c:strCache>
                <c:ptCount val="5"/>
                <c:pt idx="0">
                  <c:v>Enterprise</c:v>
                </c:pt>
                <c:pt idx="1">
                  <c:v>Mid-Market</c:v>
                </c:pt>
                <c:pt idx="2">
                  <c:v>Startup</c:v>
                </c:pt>
                <c:pt idx="3">
                  <c:v>Government</c:v>
                </c:pt>
                <c:pt idx="4">
                  <c:v>Education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45</c:v>
                </c:pt>
                <c:pt idx="1">
                  <c:v>30</c:v>
                </c:pt>
                <c:pt idx="2">
                  <c:v>12</c:v>
                </c:pt>
                <c:pt idx="3">
                  <c:v>8</c:v>
                </c:pt>
                <c:pt idx="4">
                  <c:v>5</c:v>
                </c:pt>
              </c:numCache>
            </c:numRef>
          </c:val>
        </c:ser>
        <c:dLbls>
          <c:txPr>
            <a:bodyPr/>
            <a:lstStyle/>
            <a:p>
              <a:pPr>
                <a:defRPr sz="1000">
                  <a:solidFill>
                    <a:srgbClr val="475569"/>
                  </a:solidFill>
                  <a:latin typeface="Inter"/>
                </a:defRPr>
              </a:pPr>
            </a:p>
          </c:txPr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r>
              <a:rPr sz="1200">
                <a:solidFill>
                  <a:srgbClr val="475569"/>
                </a:solidFill>
                <a:latin typeface="Inter"/>
              </a:rPr>
              <a:t>Quarterly Revenue</a:t>
            </a:r>
          </a:p>
        </c:rich>
      </c:tx>
      <c:layout/>
      <c:overlay val="0"/>
    </c:title>
    <c:autoTitleDeleted val="0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2025</c:v>
                </c:pt>
              </c:strCache>
            </c:strRef>
          </c:tx>
          <c:spPr>
            <a:solidFill>
              <a:srgbClr val="2563EB"/>
            </a:solidFill>
            <a:ln w="31750">
              <a:solidFill>
                <a:srgbClr val="2563EB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180</c:v>
                </c:pt>
                <c:pt idx="1">
                  <c:v>200</c:v>
                </c:pt>
                <c:pt idx="2">
                  <c:v>195</c:v>
                </c:pt>
                <c:pt idx="3">
                  <c:v>210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2026</c:v>
                </c:pt>
              </c:strCache>
            </c:strRef>
          </c:tx>
          <c:spPr>
            <a:solidFill>
              <a:srgbClr val="10B981"/>
            </a:solidFill>
            <a:ln w="31750">
              <a:solidFill>
                <a:srgbClr val="10B981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210</c:v>
                </c:pt>
                <c:pt idx="1">
                  <c:v>230</c:v>
                </c:pt>
                <c:pt idx="2">
                  <c:v>225</c:v>
                </c:pt>
                <c:pt idx="3">
                  <c:v>250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475569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475569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1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2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3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4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" name="Connector 2"/>
          <p:cNvCxnSpPr/>
          <p:nvPr/>
        </p:nvCxnSpPr>
        <p:spPr>
          <a:xfrm>
            <a:off x="0" y="0"/>
            <a:ext cx="0" cy="685800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600000" y="0"/>
            <a:ext cx="0" cy="685800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1200000" y="0"/>
            <a:ext cx="0" cy="685800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1800000" y="0"/>
            <a:ext cx="0" cy="685800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>
            <a:off x="2400000" y="0"/>
            <a:ext cx="0" cy="685800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>
            <a:off x="3000000" y="0"/>
            <a:ext cx="0" cy="685800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>
            <a:off x="3600000" y="0"/>
            <a:ext cx="0" cy="685800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>
            <a:off x="4200000" y="0"/>
            <a:ext cx="0" cy="685800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/>
          <p:nvPr/>
        </p:nvCxnSpPr>
        <p:spPr>
          <a:xfrm>
            <a:off x="4800000" y="0"/>
            <a:ext cx="0" cy="685800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nector 11"/>
          <p:cNvCxnSpPr/>
          <p:nvPr/>
        </p:nvCxnSpPr>
        <p:spPr>
          <a:xfrm>
            <a:off x="5400000" y="0"/>
            <a:ext cx="0" cy="685800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ctor 12"/>
          <p:cNvCxnSpPr/>
          <p:nvPr/>
        </p:nvCxnSpPr>
        <p:spPr>
          <a:xfrm>
            <a:off x="6000000" y="0"/>
            <a:ext cx="0" cy="685800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nector 13"/>
          <p:cNvCxnSpPr/>
          <p:nvPr/>
        </p:nvCxnSpPr>
        <p:spPr>
          <a:xfrm>
            <a:off x="6600000" y="0"/>
            <a:ext cx="0" cy="685800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ctor 14"/>
          <p:cNvCxnSpPr/>
          <p:nvPr/>
        </p:nvCxnSpPr>
        <p:spPr>
          <a:xfrm>
            <a:off x="7200000" y="0"/>
            <a:ext cx="0" cy="685800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or 15"/>
          <p:cNvCxnSpPr/>
          <p:nvPr/>
        </p:nvCxnSpPr>
        <p:spPr>
          <a:xfrm>
            <a:off x="7800000" y="0"/>
            <a:ext cx="0" cy="685800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nector 16"/>
          <p:cNvCxnSpPr/>
          <p:nvPr/>
        </p:nvCxnSpPr>
        <p:spPr>
          <a:xfrm>
            <a:off x="8400000" y="0"/>
            <a:ext cx="0" cy="685800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nector 17"/>
          <p:cNvCxnSpPr/>
          <p:nvPr/>
        </p:nvCxnSpPr>
        <p:spPr>
          <a:xfrm>
            <a:off x="9000000" y="0"/>
            <a:ext cx="0" cy="685800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onnector 18"/>
          <p:cNvCxnSpPr/>
          <p:nvPr/>
        </p:nvCxnSpPr>
        <p:spPr>
          <a:xfrm>
            <a:off x="9600000" y="0"/>
            <a:ext cx="0" cy="685800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nector 19"/>
          <p:cNvCxnSpPr/>
          <p:nvPr/>
        </p:nvCxnSpPr>
        <p:spPr>
          <a:xfrm>
            <a:off x="10200000" y="0"/>
            <a:ext cx="0" cy="685800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nector 20"/>
          <p:cNvCxnSpPr/>
          <p:nvPr/>
        </p:nvCxnSpPr>
        <p:spPr>
          <a:xfrm>
            <a:off x="10800000" y="0"/>
            <a:ext cx="0" cy="685800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Connector 21"/>
          <p:cNvCxnSpPr/>
          <p:nvPr/>
        </p:nvCxnSpPr>
        <p:spPr>
          <a:xfrm>
            <a:off x="11400000" y="0"/>
            <a:ext cx="0" cy="685800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nector 22"/>
          <p:cNvCxnSpPr/>
          <p:nvPr/>
        </p:nvCxnSpPr>
        <p:spPr>
          <a:xfrm>
            <a:off x="12000000" y="0"/>
            <a:ext cx="0" cy="685800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Connector 23"/>
          <p:cNvCxnSpPr/>
          <p:nvPr/>
        </p:nvCxnSpPr>
        <p:spPr>
          <a:xfrm>
            <a:off x="0" y="0"/>
            <a:ext cx="12192000" cy="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Connector 24"/>
          <p:cNvCxnSpPr/>
          <p:nvPr/>
        </p:nvCxnSpPr>
        <p:spPr>
          <a:xfrm>
            <a:off x="0" y="600000"/>
            <a:ext cx="12192000" cy="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nector 25"/>
          <p:cNvCxnSpPr/>
          <p:nvPr/>
        </p:nvCxnSpPr>
        <p:spPr>
          <a:xfrm>
            <a:off x="0" y="1200000"/>
            <a:ext cx="12192000" cy="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Connector 26"/>
          <p:cNvCxnSpPr/>
          <p:nvPr/>
        </p:nvCxnSpPr>
        <p:spPr>
          <a:xfrm>
            <a:off x="0" y="1800000"/>
            <a:ext cx="12192000" cy="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Connector 27"/>
          <p:cNvCxnSpPr/>
          <p:nvPr/>
        </p:nvCxnSpPr>
        <p:spPr>
          <a:xfrm>
            <a:off x="0" y="2400000"/>
            <a:ext cx="12192000" cy="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nector 28"/>
          <p:cNvCxnSpPr/>
          <p:nvPr/>
        </p:nvCxnSpPr>
        <p:spPr>
          <a:xfrm>
            <a:off x="0" y="3000000"/>
            <a:ext cx="12192000" cy="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onnector 29"/>
          <p:cNvCxnSpPr/>
          <p:nvPr/>
        </p:nvCxnSpPr>
        <p:spPr>
          <a:xfrm>
            <a:off x="0" y="3600000"/>
            <a:ext cx="12192000" cy="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Connector 30"/>
          <p:cNvCxnSpPr/>
          <p:nvPr/>
        </p:nvCxnSpPr>
        <p:spPr>
          <a:xfrm>
            <a:off x="0" y="4200000"/>
            <a:ext cx="12192000" cy="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Connector 31"/>
          <p:cNvCxnSpPr/>
          <p:nvPr/>
        </p:nvCxnSpPr>
        <p:spPr>
          <a:xfrm>
            <a:off x="0" y="4800000"/>
            <a:ext cx="12192000" cy="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Connector 32"/>
          <p:cNvCxnSpPr/>
          <p:nvPr/>
        </p:nvCxnSpPr>
        <p:spPr>
          <a:xfrm>
            <a:off x="0" y="5400000"/>
            <a:ext cx="12192000" cy="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Connector 33"/>
          <p:cNvCxnSpPr/>
          <p:nvPr/>
        </p:nvCxnSpPr>
        <p:spPr>
          <a:xfrm>
            <a:off x="0" y="6000000"/>
            <a:ext cx="12192000" cy="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Connector 34"/>
          <p:cNvCxnSpPr/>
          <p:nvPr/>
        </p:nvCxnSpPr>
        <p:spPr>
          <a:xfrm>
            <a:off x="0" y="6600000"/>
            <a:ext cx="12192000" cy="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685800" y="1200000"/>
            <a:ext cx="10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06B6D4"/>
                </a:solidFill>
                <a:latin typeface="Inter"/>
              </a:rPr>
              <a:t>NEXTECH SYSTEMS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685800" y="1800000"/>
            <a:ext cx="108204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400" b="1" i="0">
                <a:solidFill>
                  <a:srgbClr val="FFFFFF"/>
                </a:solidFill>
                <a:latin typeface="Inter"/>
              </a:rPr>
              <a:t>ENGINEERING THE FUTURE</a:t>
            </a:r>
          </a:p>
        </p:txBody>
      </p:sp>
      <p:cxnSp>
        <p:nvCxnSpPr>
          <p:cNvPr id="38" name="Connector 37"/>
          <p:cNvCxnSpPr/>
          <p:nvPr/>
        </p:nvCxnSpPr>
        <p:spPr>
          <a:xfrm>
            <a:off x="4596000" y="3200000"/>
            <a:ext cx="3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2185800" y="3500000"/>
            <a:ext cx="78204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878B94"/>
                </a:solidFill>
                <a:latin typeface="Inter"/>
              </a:rPr>
              <a:t>Platform Strategy &amp; Technical Roadmap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685800" y="5658000"/>
            <a:ext cx="1082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F737F"/>
                </a:solidFill>
                <a:latin typeface="Inter"/>
              </a:rPr>
              <a:t>February 2026  |  Confidential</a:t>
            </a:r>
          </a:p>
        </p:txBody>
      </p:sp>
      <p:sp>
        <p:nvSpPr>
          <p:cNvPr id="41" name="Rectangle 40"/>
          <p:cNvSpPr/>
          <p:nvPr/>
        </p:nvSpPr>
        <p:spPr>
          <a:xfrm>
            <a:off x="685800" y="685800"/>
            <a:ext cx="200000" cy="4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Rectangle 41"/>
          <p:cNvSpPr/>
          <p:nvPr/>
        </p:nvSpPr>
        <p:spPr>
          <a:xfrm>
            <a:off x="685800" y="685800"/>
            <a:ext cx="4" cy="20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Rectangle 42"/>
          <p:cNvSpPr/>
          <p:nvPr/>
        </p:nvSpPr>
        <p:spPr>
          <a:xfrm>
            <a:off x="11306200" y="6172196"/>
            <a:ext cx="200000" cy="4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Rectangle 43"/>
          <p:cNvSpPr/>
          <p:nvPr/>
        </p:nvSpPr>
        <p:spPr>
          <a:xfrm>
            <a:off x="11506196" y="5972200"/>
            <a:ext cx="4" cy="20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KPI DASHBOARD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571600"/>
            <a:ext cx="2555100" cy="4000000"/>
          </a:xfrm>
          <a:prstGeom prst="roundRect">
            <a:avLst>
              <a:gd name="adj" fmla="val 1500"/>
            </a:avLst>
          </a:prstGeom>
          <a:solidFill>
            <a:srgbClr val="22293B"/>
          </a:solidFill>
          <a:ln w="9525">
            <a:solidFill>
              <a:srgbClr val="3F455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1" y="1571600"/>
            <a:ext cx="2555098" cy="5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65800" y="1871600"/>
            <a:ext cx="239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878B94"/>
                </a:solidFill>
                <a:latin typeface="Inter"/>
              </a:rPr>
              <a:t>ARR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25800" y="2271600"/>
            <a:ext cx="247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2563EB"/>
                </a:solidFill>
                <a:latin typeface="Inter"/>
              </a:rPr>
              <a:t>$420M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65800" y="3121600"/>
            <a:ext cx="239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0B981"/>
                </a:solidFill>
                <a:latin typeface="Inter"/>
              </a:rPr>
              <a:t>↑ +45%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805800" y="3671600"/>
            <a:ext cx="2315100" cy="80000"/>
          </a:xfrm>
          <a:prstGeom prst="roundRect">
            <a:avLst>
              <a:gd name="adj" fmla="val 2159"/>
            </a:avLst>
          </a:prstGeom>
          <a:solidFill>
            <a:srgbClr val="3339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805800" y="3671600"/>
            <a:ext cx="2083590" cy="80000"/>
          </a:xfrm>
          <a:prstGeom prst="roundRect">
            <a:avLst>
              <a:gd name="adj" fmla="val 2399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765800" y="3821600"/>
            <a:ext cx="239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F737F"/>
                </a:solidFill>
                <a:latin typeface="Inter"/>
              </a:rPr>
              <a:t>90%</a:t>
            </a:r>
          </a:p>
        </p:txBody>
      </p:sp>
      <p:cxnSp>
        <p:nvCxnSpPr>
          <p:cNvPr id="13" name="Connector 12"/>
          <p:cNvCxnSpPr/>
          <p:nvPr/>
        </p:nvCxnSpPr>
        <p:spPr>
          <a:xfrm>
            <a:off x="835800" y="4971600"/>
            <a:ext cx="2255100" cy="0"/>
          </a:xfrm>
          <a:prstGeom prst="line">
            <a:avLst/>
          </a:prstGeom>
          <a:ln w="6350">
            <a:solidFill>
              <a:srgbClr val="33394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765800" y="5071600"/>
            <a:ext cx="239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36874"/>
                </a:solidFill>
                <a:latin typeface="Inter"/>
              </a:rPr>
              <a:t>vs. previous quarter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3440900" y="1571600"/>
            <a:ext cx="2555100" cy="4000000"/>
          </a:xfrm>
          <a:prstGeom prst="roundRect">
            <a:avLst>
              <a:gd name="adj" fmla="val 1500"/>
            </a:avLst>
          </a:prstGeom>
          <a:solidFill>
            <a:srgbClr val="22293B"/>
          </a:solidFill>
          <a:ln w="9525">
            <a:solidFill>
              <a:srgbClr val="3F455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ectangle 15"/>
          <p:cNvSpPr/>
          <p:nvPr/>
        </p:nvSpPr>
        <p:spPr>
          <a:xfrm>
            <a:off x="3440901" y="1571600"/>
            <a:ext cx="2555098" cy="5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3520900" y="1871600"/>
            <a:ext cx="239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878B94"/>
                </a:solidFill>
                <a:latin typeface="Inter"/>
              </a:rPr>
              <a:t>UPTIME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480900" y="2271600"/>
            <a:ext cx="247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0B981"/>
                </a:solidFill>
                <a:latin typeface="Inter"/>
              </a:rPr>
              <a:t>99.99%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520900" y="3121600"/>
            <a:ext cx="239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0B981"/>
                </a:solidFill>
                <a:latin typeface="Inter"/>
              </a:rPr>
              <a:t>↑ +0.01%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3560900" y="3671600"/>
            <a:ext cx="2315100" cy="80000"/>
          </a:xfrm>
          <a:prstGeom prst="roundRect">
            <a:avLst>
              <a:gd name="adj" fmla="val 2159"/>
            </a:avLst>
          </a:prstGeom>
          <a:solidFill>
            <a:srgbClr val="3339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3560900" y="3671600"/>
            <a:ext cx="2291949" cy="80000"/>
          </a:xfrm>
          <a:prstGeom prst="roundRect">
            <a:avLst>
              <a:gd name="adj" fmla="val 2181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3520900" y="3821600"/>
            <a:ext cx="239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F737F"/>
                </a:solidFill>
                <a:latin typeface="Inter"/>
              </a:rPr>
              <a:t>99%</a:t>
            </a:r>
          </a:p>
        </p:txBody>
      </p:sp>
      <p:cxnSp>
        <p:nvCxnSpPr>
          <p:cNvPr id="23" name="Connector 22"/>
          <p:cNvCxnSpPr/>
          <p:nvPr/>
        </p:nvCxnSpPr>
        <p:spPr>
          <a:xfrm>
            <a:off x="3590900" y="4971600"/>
            <a:ext cx="2255100" cy="0"/>
          </a:xfrm>
          <a:prstGeom prst="line">
            <a:avLst/>
          </a:prstGeom>
          <a:ln w="6350">
            <a:solidFill>
              <a:srgbClr val="33394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3520900" y="5071600"/>
            <a:ext cx="239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36874"/>
                </a:solidFill>
                <a:latin typeface="Inter"/>
              </a:rPr>
              <a:t>vs. previous quarter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6196000" y="1571600"/>
            <a:ext cx="2555100" cy="4000000"/>
          </a:xfrm>
          <a:prstGeom prst="roundRect">
            <a:avLst>
              <a:gd name="adj" fmla="val 1500"/>
            </a:avLst>
          </a:prstGeom>
          <a:solidFill>
            <a:srgbClr val="22293B"/>
          </a:solidFill>
          <a:ln w="9525">
            <a:solidFill>
              <a:srgbClr val="3F455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ectangle 25"/>
          <p:cNvSpPr/>
          <p:nvPr/>
        </p:nvSpPr>
        <p:spPr>
          <a:xfrm>
            <a:off x="6196001" y="1571600"/>
            <a:ext cx="2555098" cy="5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6276000" y="1871600"/>
            <a:ext cx="239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878B94"/>
                </a:solidFill>
                <a:latin typeface="Inter"/>
              </a:rPr>
              <a:t>LATENCY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236000" y="2271600"/>
            <a:ext cx="247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EF4444"/>
                </a:solidFill>
                <a:latin typeface="Inter"/>
              </a:rPr>
              <a:t>48ms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6276000" y="3121600"/>
            <a:ext cx="239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EF4444"/>
                </a:solidFill>
                <a:latin typeface="Inter"/>
              </a:rPr>
              <a:t>↓ -33%</a:t>
            </a:r>
          </a:p>
        </p:txBody>
      </p:sp>
      <p:sp>
        <p:nvSpPr>
          <p:cNvPr id="30" name="Rounded Rectangle 29"/>
          <p:cNvSpPr/>
          <p:nvPr/>
        </p:nvSpPr>
        <p:spPr>
          <a:xfrm>
            <a:off x="6316000" y="3671600"/>
            <a:ext cx="2315100" cy="80000"/>
          </a:xfrm>
          <a:prstGeom prst="roundRect">
            <a:avLst>
              <a:gd name="adj" fmla="val 2159"/>
            </a:avLst>
          </a:prstGeom>
          <a:solidFill>
            <a:srgbClr val="3339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ounded Rectangle 30"/>
          <p:cNvSpPr/>
          <p:nvPr/>
        </p:nvSpPr>
        <p:spPr>
          <a:xfrm>
            <a:off x="6316000" y="3671600"/>
            <a:ext cx="1111248" cy="80000"/>
          </a:xfrm>
          <a:prstGeom prst="roundRect">
            <a:avLst>
              <a:gd name="adj" fmla="val 4499"/>
            </a:avLst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276000" y="3821600"/>
            <a:ext cx="239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F737F"/>
                </a:solidFill>
                <a:latin typeface="Inter"/>
              </a:rPr>
              <a:t>48%</a:t>
            </a:r>
          </a:p>
        </p:txBody>
      </p:sp>
      <p:cxnSp>
        <p:nvCxnSpPr>
          <p:cNvPr id="33" name="Connector 32"/>
          <p:cNvCxnSpPr/>
          <p:nvPr/>
        </p:nvCxnSpPr>
        <p:spPr>
          <a:xfrm>
            <a:off x="6346000" y="4971600"/>
            <a:ext cx="2255100" cy="0"/>
          </a:xfrm>
          <a:prstGeom prst="line">
            <a:avLst/>
          </a:prstGeom>
          <a:ln w="6350">
            <a:solidFill>
              <a:srgbClr val="33394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6276000" y="5071600"/>
            <a:ext cx="239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36874"/>
                </a:solidFill>
                <a:latin typeface="Inter"/>
              </a:rPr>
              <a:t>vs. previous quarter</a:t>
            </a:r>
          </a:p>
        </p:txBody>
      </p:sp>
      <p:sp>
        <p:nvSpPr>
          <p:cNvPr id="35" name="Rounded Rectangle 34"/>
          <p:cNvSpPr/>
          <p:nvPr/>
        </p:nvSpPr>
        <p:spPr>
          <a:xfrm>
            <a:off x="8951100" y="1571600"/>
            <a:ext cx="2555100" cy="4000000"/>
          </a:xfrm>
          <a:prstGeom prst="roundRect">
            <a:avLst>
              <a:gd name="adj" fmla="val 1500"/>
            </a:avLst>
          </a:prstGeom>
          <a:solidFill>
            <a:srgbClr val="22293B"/>
          </a:solidFill>
          <a:ln w="9525">
            <a:solidFill>
              <a:srgbClr val="3F455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ectangle 35"/>
          <p:cNvSpPr/>
          <p:nvPr/>
        </p:nvSpPr>
        <p:spPr>
          <a:xfrm>
            <a:off x="8951101" y="1571600"/>
            <a:ext cx="2555098" cy="5000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9031100" y="1871600"/>
            <a:ext cx="239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878B94"/>
                </a:solidFill>
                <a:latin typeface="Inter"/>
              </a:rPr>
              <a:t>NRR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8991100" y="2271600"/>
            <a:ext cx="247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8B5CF6"/>
                </a:solidFill>
                <a:latin typeface="Inter"/>
              </a:rPr>
              <a:t>135%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9031100" y="3121600"/>
            <a:ext cx="239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0B981"/>
                </a:solidFill>
                <a:latin typeface="Inter"/>
              </a:rPr>
              <a:t>↑ +8pts</a:t>
            </a:r>
          </a:p>
        </p:txBody>
      </p:sp>
      <p:sp>
        <p:nvSpPr>
          <p:cNvPr id="40" name="Rounded Rectangle 39"/>
          <p:cNvSpPr/>
          <p:nvPr/>
        </p:nvSpPr>
        <p:spPr>
          <a:xfrm>
            <a:off x="9071100" y="3671600"/>
            <a:ext cx="2315100" cy="80000"/>
          </a:xfrm>
          <a:prstGeom prst="roundRect">
            <a:avLst>
              <a:gd name="adj" fmla="val 2159"/>
            </a:avLst>
          </a:prstGeom>
          <a:solidFill>
            <a:srgbClr val="3339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Rounded Rectangle 40"/>
          <p:cNvSpPr/>
          <p:nvPr/>
        </p:nvSpPr>
        <p:spPr>
          <a:xfrm>
            <a:off x="9071100" y="3671600"/>
            <a:ext cx="1967835" cy="80000"/>
          </a:xfrm>
          <a:prstGeom prst="roundRect">
            <a:avLst>
              <a:gd name="adj" fmla="val 2540"/>
            </a:avLst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9031100" y="3821600"/>
            <a:ext cx="239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F737F"/>
                </a:solidFill>
                <a:latin typeface="Inter"/>
              </a:rPr>
              <a:t>85%</a:t>
            </a:r>
          </a:p>
        </p:txBody>
      </p:sp>
      <p:cxnSp>
        <p:nvCxnSpPr>
          <p:cNvPr id="43" name="Connector 42"/>
          <p:cNvCxnSpPr/>
          <p:nvPr/>
        </p:nvCxnSpPr>
        <p:spPr>
          <a:xfrm>
            <a:off x="9101100" y="4971600"/>
            <a:ext cx="2255100" cy="0"/>
          </a:xfrm>
          <a:prstGeom prst="line">
            <a:avLst/>
          </a:prstGeom>
          <a:ln w="6350">
            <a:solidFill>
              <a:srgbClr val="33394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9031100" y="5071600"/>
            <a:ext cx="239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36874"/>
                </a:solidFill>
                <a:latin typeface="Inter"/>
              </a:rPr>
              <a:t>vs. previous quarter</a:t>
            </a:r>
          </a:p>
        </p:txBody>
      </p:sp>
      <p:sp>
        <p:nvSpPr>
          <p:cNvPr id="45" name="Rectangle 4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TextBox 4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SWOT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471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4BCA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5335200" cy="6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85800" y="1621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0B981"/>
                </a:solidFill>
                <a:latin typeface="Inter"/>
              </a:rPr>
              <a:t>Strengths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85800" y="2021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10B981"/>
              </a:buClr>
            </a:pPr>
            <a:r>
              <a:rPr sz="1300">
                <a:solidFill>
                  <a:srgbClr val="FFFFFF"/>
                </a:solidFill>
                <a:latin typeface="Inter"/>
              </a:rPr>
              <a:t>99.99% platform reliability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10B981"/>
              </a:buClr>
            </a:pPr>
            <a:r>
              <a:rPr sz="1300">
                <a:solidFill>
                  <a:srgbClr val="FFFFFF"/>
                </a:solidFill>
                <a:latin typeface="Inter"/>
              </a:rPr>
              <a:t>Best-in-class API latency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10B981"/>
              </a:buClr>
            </a:pPr>
            <a:r>
              <a:rPr sz="1300">
                <a:solidFill>
                  <a:srgbClr val="FFFFFF"/>
                </a:solidFill>
                <a:latin typeface="Inter"/>
              </a:rPr>
              <a:t>Strong developer community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171000" y="1471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F3727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171000" y="1471600"/>
            <a:ext cx="5335200" cy="6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371000" y="1621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EF4444"/>
                </a:solidFill>
                <a:latin typeface="Inter"/>
              </a:rPr>
              <a:t>Weaknesses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371000" y="2021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F4444"/>
              </a:buClr>
            </a:pPr>
            <a:r>
              <a:rPr sz="1300">
                <a:solidFill>
                  <a:srgbClr val="FFFFFF"/>
                </a:solidFill>
                <a:latin typeface="Inter"/>
              </a:rPr>
              <a:t>Complex onboarding flow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F4444"/>
              </a:buClr>
            </a:pPr>
            <a:r>
              <a:rPr sz="1300">
                <a:solidFill>
                  <a:srgbClr val="FFFFFF"/>
                </a:solidFill>
                <a:latin typeface="Inter"/>
              </a:rPr>
              <a:t>Limited mobile SDK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F4444"/>
              </a:buClr>
            </a:pPr>
            <a:r>
              <a:rPr sz="1300">
                <a:solidFill>
                  <a:srgbClr val="FFFFFF"/>
                </a:solidFill>
                <a:latin typeface="Inter"/>
              </a:rPr>
              <a:t>High cloud costs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685800" y="3696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5B8AF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685800" y="3696600"/>
            <a:ext cx="5335200" cy="6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85800" y="3846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2563EB"/>
                </a:solidFill>
                <a:latin typeface="Inter"/>
              </a:rPr>
              <a:t>Opportunities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85800" y="4246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2563EB"/>
              </a:buClr>
            </a:pPr>
            <a:r>
              <a:rPr sz="1300">
                <a:solidFill>
                  <a:srgbClr val="FFFFFF"/>
                </a:solidFill>
                <a:latin typeface="Inter"/>
              </a:rPr>
              <a:t>AI/ML platform features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2563EB"/>
              </a:buClr>
            </a:pPr>
            <a:r>
              <a:rPr sz="1300">
                <a:solidFill>
                  <a:srgbClr val="FFFFFF"/>
                </a:solidFill>
                <a:latin typeface="Inter"/>
              </a:rPr>
              <a:t>Edge computing expansion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2563EB"/>
              </a:buClr>
            </a:pPr>
            <a:r>
              <a:rPr sz="1300">
                <a:solidFill>
                  <a:srgbClr val="FFFFFF"/>
                </a:solidFill>
                <a:latin typeface="Inter"/>
              </a:rPr>
              <a:t>Vertical SaaS plays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6171000" y="3696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44C8D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6171000" y="3696600"/>
            <a:ext cx="5335200" cy="6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371000" y="3846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6B6D4"/>
                </a:solidFill>
                <a:latin typeface="Inter"/>
              </a:rPr>
              <a:t>Threats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371000" y="4246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6B6D4"/>
              </a:buClr>
            </a:pPr>
            <a:r>
              <a:rPr sz="1300">
                <a:solidFill>
                  <a:srgbClr val="FFFFFF"/>
                </a:solidFill>
                <a:latin typeface="Inter"/>
              </a:rPr>
              <a:t>Open-source alternatives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6B6D4"/>
              </a:buClr>
            </a:pPr>
            <a:r>
              <a:rPr sz="1300">
                <a:solidFill>
                  <a:srgbClr val="FFFFFF"/>
                </a:solidFill>
                <a:latin typeface="Inter"/>
              </a:rPr>
              <a:t>Cloud vendor competition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6B6D4"/>
              </a:buClr>
            </a:pPr>
            <a:r>
              <a:rPr sz="1300">
                <a:solidFill>
                  <a:srgbClr val="FFFFFF"/>
                </a:solidFill>
                <a:latin typeface="Inter"/>
              </a:rPr>
              <a:t>Talent market pressure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STRATEGIC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1185800" y="1471600"/>
            <a:ext cx="5090200" cy="2204600"/>
          </a:xfrm>
          <a:prstGeom prst="roundRect">
            <a:avLst>
              <a:gd name="adj" fmla="val 1178"/>
            </a:avLst>
          </a:prstGeom>
          <a:solidFill>
            <a:srgbClr val="22293B"/>
          </a:solidFill>
          <a:ln w="19050">
            <a:solidFill>
              <a:srgbClr val="2563E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1185801" y="1471600"/>
            <a:ext cx="5090198" cy="5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1335800" y="1621600"/>
            <a:ext cx="4790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2563EB"/>
                </a:solidFill>
                <a:latin typeface="Inter"/>
              </a:rPr>
              <a:t>QUICK WINS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335800" y="2001600"/>
            <a:ext cx="4790200" cy="1524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878B94"/>
                </a:solidFill>
                <a:latin typeface="Inter"/>
              </a:rPr>
              <a:t>High impact, low effort — prioritize these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416000" y="1471600"/>
            <a:ext cx="5090200" cy="2204600"/>
          </a:xfrm>
          <a:prstGeom prst="roundRect">
            <a:avLst>
              <a:gd name="adj" fmla="val 1178"/>
            </a:avLst>
          </a:prstGeom>
          <a:solidFill>
            <a:srgbClr val="22293B"/>
          </a:solidFill>
          <a:ln w="19050">
            <a:solidFill>
              <a:srgbClr val="10B98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416001" y="1471600"/>
            <a:ext cx="5090198" cy="5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566000" y="1621600"/>
            <a:ext cx="4790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10B981"/>
                </a:solidFill>
                <a:latin typeface="Inter"/>
              </a:rPr>
              <a:t>MAJOR PROJECTS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566000" y="2001600"/>
            <a:ext cx="4790200" cy="1524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878B94"/>
                </a:solidFill>
                <a:latin typeface="Inter"/>
              </a:rPr>
              <a:t>High impact, high effort — plan carefully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1185800" y="3816200"/>
            <a:ext cx="5090200" cy="2204600"/>
          </a:xfrm>
          <a:prstGeom prst="roundRect">
            <a:avLst>
              <a:gd name="adj" fmla="val 1178"/>
            </a:avLst>
          </a:prstGeom>
          <a:solidFill>
            <a:srgbClr val="22293B"/>
          </a:solidFill>
          <a:ln w="19050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1185801" y="3816200"/>
            <a:ext cx="5090198" cy="5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1335800" y="3966200"/>
            <a:ext cx="4790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EF4444"/>
                </a:solidFill>
                <a:latin typeface="Inter"/>
              </a:rPr>
              <a:t>FILL-INS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335800" y="4346200"/>
            <a:ext cx="4790200" cy="1524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878B94"/>
                </a:solidFill>
                <a:latin typeface="Inter"/>
              </a:rPr>
              <a:t>Low impact, low effort — delegate or automate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6416000" y="3816200"/>
            <a:ext cx="5090200" cy="2204600"/>
          </a:xfrm>
          <a:prstGeom prst="roundRect">
            <a:avLst>
              <a:gd name="adj" fmla="val 1178"/>
            </a:avLst>
          </a:prstGeom>
          <a:solidFill>
            <a:srgbClr val="22293B"/>
          </a:solidFill>
          <a:ln w="19050">
            <a:solidFill>
              <a:srgbClr val="8B5CF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6416001" y="3816200"/>
            <a:ext cx="5090198" cy="5000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566000" y="3966200"/>
            <a:ext cx="4790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8B5CF6"/>
                </a:solidFill>
                <a:latin typeface="Inter"/>
              </a:rPr>
              <a:t>THANKLESS TASKS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566000" y="4346200"/>
            <a:ext cx="4790200" cy="1524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878B94"/>
                </a:solidFill>
                <a:latin typeface="Inter"/>
              </a:rPr>
              <a:t>Low impact, high effort — reconsider</a:t>
            </a:r>
          </a:p>
        </p:txBody>
      </p:sp>
      <p:cxnSp>
        <p:nvCxnSpPr>
          <p:cNvPr id="21" name="Connector 20"/>
          <p:cNvCxnSpPr/>
          <p:nvPr/>
        </p:nvCxnSpPr>
        <p:spPr>
          <a:xfrm flipV="1">
            <a:off x="1085800" y="1471600"/>
            <a:ext cx="0" cy="4549200"/>
          </a:xfrm>
          <a:prstGeom prst="line">
            <a:avLst/>
          </a:prstGeom>
          <a:ln w="1905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685800" y="3566200"/>
            <a:ext cx="40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7B7F89"/>
                </a:solidFill>
                <a:latin typeface="Inter"/>
              </a:rPr>
              <a:t>EFFORT</a:t>
            </a:r>
          </a:p>
        </p:txBody>
      </p:sp>
      <p:cxnSp>
        <p:nvCxnSpPr>
          <p:cNvPr id="23" name="Connector 22"/>
          <p:cNvCxnSpPr/>
          <p:nvPr/>
        </p:nvCxnSpPr>
        <p:spPr>
          <a:xfrm>
            <a:off x="1185800" y="6070800"/>
            <a:ext cx="10320400" cy="0"/>
          </a:xfrm>
          <a:prstGeom prst="line">
            <a:avLst/>
          </a:prstGeom>
          <a:ln w="1905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1185800" y="6100800"/>
            <a:ext cx="103204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7B7F89"/>
                </a:solidFill>
                <a:latin typeface="Inter"/>
              </a:rPr>
              <a:t>IMPACT</a:t>
            </a:r>
          </a:p>
        </p:txBody>
      </p:sp>
      <p:sp>
        <p:nvSpPr>
          <p:cNvPr id="25" name="Rectangle 2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12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SYNERGY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4596000" y="1824200"/>
            <a:ext cx="3000000" cy="3000000"/>
          </a:xfrm>
          <a:prstGeom prst="ellipse">
            <a:avLst/>
          </a:prstGeom>
          <a:solidFill>
            <a:srgbClr val="06B6D4">
              <a:alpha val="8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3882000" y="2748200"/>
            <a:ext cx="3000000" cy="3000000"/>
          </a:xfrm>
          <a:prstGeom prst="ellipse">
            <a:avLst/>
          </a:prstGeom>
          <a:solidFill>
            <a:srgbClr val="2563EB">
              <a:alpha val="8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5310000" y="2748200"/>
            <a:ext cx="3000000" cy="3000000"/>
          </a:xfrm>
          <a:prstGeom prst="ellipse">
            <a:avLst/>
          </a:prstGeom>
          <a:solidFill>
            <a:srgbClr val="10B981">
              <a:alpha val="8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4696000" y="1924200"/>
            <a:ext cx="2800000" cy="2800000"/>
          </a:xfrm>
          <a:prstGeom prst="ellipse">
            <a:avLst/>
          </a:prstGeom>
          <a:solidFill>
            <a:srgbClr val="06B6D4">
              <a:alpha val="5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5396000" y="2754600"/>
            <a:ext cx="14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06B6D4"/>
                </a:solidFill>
                <a:latin typeface="Inter"/>
              </a:rPr>
              <a:t>Innovation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296000" y="3004600"/>
            <a:ext cx="16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878B94"/>
                </a:solidFill>
                <a:latin typeface="Inter"/>
              </a:rPr>
              <a:t>Cutting-edge technology and R&amp;D</a:t>
            </a:r>
          </a:p>
        </p:txBody>
      </p:sp>
      <p:sp>
        <p:nvSpPr>
          <p:cNvPr id="11" name="Oval 10"/>
          <p:cNvSpPr/>
          <p:nvPr/>
        </p:nvSpPr>
        <p:spPr>
          <a:xfrm>
            <a:off x="3982000" y="2848200"/>
            <a:ext cx="2800000" cy="2800000"/>
          </a:xfrm>
          <a:prstGeom prst="ellipse">
            <a:avLst/>
          </a:prstGeom>
          <a:solidFill>
            <a:srgbClr val="2563EB">
              <a:alpha val="5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4110800" y="4417800"/>
            <a:ext cx="14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2563EB"/>
                </a:solidFill>
                <a:latin typeface="Inter"/>
              </a:rPr>
              <a:t>Experience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010800" y="4667800"/>
            <a:ext cx="16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878B94"/>
                </a:solidFill>
                <a:latin typeface="Inter"/>
              </a:rPr>
              <a:t>Deep industry expertise and talent</a:t>
            </a:r>
          </a:p>
        </p:txBody>
      </p:sp>
      <p:sp>
        <p:nvSpPr>
          <p:cNvPr id="14" name="Oval 13"/>
          <p:cNvSpPr/>
          <p:nvPr/>
        </p:nvSpPr>
        <p:spPr>
          <a:xfrm>
            <a:off x="5410000" y="2848200"/>
            <a:ext cx="2800000" cy="2800000"/>
          </a:xfrm>
          <a:prstGeom prst="ellipse">
            <a:avLst/>
          </a:prstGeom>
          <a:solidFill>
            <a:srgbClr val="10B981">
              <a:alpha val="5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6681200" y="4417800"/>
            <a:ext cx="14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0B981"/>
                </a:solidFill>
                <a:latin typeface="Inter"/>
              </a:rPr>
              <a:t>Trust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581200" y="4667800"/>
            <a:ext cx="16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878B94"/>
                </a:solidFill>
                <a:latin typeface="Inter"/>
              </a:rPr>
              <a:t>Proven track record with clients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5096000" y="3636200"/>
            <a:ext cx="2000000" cy="300000"/>
          </a:xfrm>
          <a:prstGeom prst="roundRect">
            <a:avLst>
              <a:gd name="adj" fmla="val 4000"/>
            </a:avLst>
          </a:prstGeom>
          <a:solidFill>
            <a:srgbClr val="0C132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5146000" y="3656200"/>
            <a:ext cx="190000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06B6D4"/>
                </a:solidFill>
                <a:latin typeface="Inter"/>
              </a:rPr>
              <a:t>Our Competitive Advantage</a:t>
            </a:r>
          </a:p>
        </p:txBody>
      </p:sp>
      <p:cxnSp>
        <p:nvCxnSpPr>
          <p:cNvPr id="19" name="Connector 18"/>
          <p:cNvCxnSpPr/>
          <p:nvPr/>
        </p:nvCxnSpPr>
        <p:spPr>
          <a:xfrm>
            <a:off x="685800" y="685800"/>
            <a:ext cx="180000" cy="0"/>
          </a:xfrm>
          <a:prstGeom prst="line">
            <a:avLst/>
          </a:prstGeom>
          <a:ln w="6350">
            <a:solidFill>
              <a:srgbClr val="50CBE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nector 19"/>
          <p:cNvCxnSpPr/>
          <p:nvPr/>
        </p:nvCxnSpPr>
        <p:spPr>
          <a:xfrm>
            <a:off x="685800" y="685800"/>
            <a:ext cx="0" cy="180000"/>
          </a:xfrm>
          <a:prstGeom prst="line">
            <a:avLst/>
          </a:prstGeom>
          <a:ln w="6350">
            <a:solidFill>
              <a:srgbClr val="50CBE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nector 20"/>
          <p:cNvCxnSpPr/>
          <p:nvPr/>
        </p:nvCxnSpPr>
        <p:spPr>
          <a:xfrm>
            <a:off x="11326200" y="6200800"/>
            <a:ext cx="180000" cy="0"/>
          </a:xfrm>
          <a:prstGeom prst="line">
            <a:avLst/>
          </a:prstGeom>
          <a:ln w="6350">
            <a:solidFill>
              <a:srgbClr val="50CBE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Connector 21"/>
          <p:cNvCxnSpPr/>
          <p:nvPr/>
        </p:nvCxnSpPr>
        <p:spPr>
          <a:xfrm>
            <a:off x="11506200" y="6020800"/>
            <a:ext cx="0" cy="180000"/>
          </a:xfrm>
          <a:prstGeom prst="line">
            <a:avLst/>
          </a:prstGeom>
          <a:ln w="6350">
            <a:solidFill>
              <a:srgbClr val="50CBE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13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6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85800" y="785800"/>
            <a:ext cx="150000" cy="3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685800" y="785800"/>
            <a:ext cx="3" cy="15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11356200" y="6072197"/>
            <a:ext cx="150000" cy="3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11506197" y="5922200"/>
            <a:ext cx="3" cy="15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2229000"/>
            <a:ext cx="108204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6000" b="1" i="0">
                <a:solidFill>
                  <a:srgbClr val="06B6D4"/>
                </a:solidFill>
                <a:latin typeface="Inter"/>
              </a:rPr>
              <a:t>03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5800" y="3129000"/>
            <a:ext cx="1082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FFFFFF"/>
                </a:solidFill>
                <a:latin typeface="Inter"/>
              </a:rPr>
              <a:t>PROCESS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685800" y="3929000"/>
            <a:ext cx="8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7B7F89"/>
                </a:solidFill>
                <a:latin typeface="Inter"/>
              </a:rPr>
              <a:t>How we plan and execute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14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OUR PROCESS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2171600"/>
            <a:ext cx="10820400" cy="180000"/>
          </a:xfrm>
          <a:prstGeom prst="roundRect">
            <a:avLst>
              <a:gd name="adj" fmla="val 462"/>
            </a:avLst>
          </a:prstGeom>
          <a:solidFill>
            <a:srgbClr val="272E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700800" y="2171600"/>
            <a:ext cx="2134080" cy="18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1771600"/>
            <a:ext cx="21640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200" b="1" i="0">
                <a:solidFill>
                  <a:srgbClr val="2563EB"/>
                </a:solidFill>
                <a:latin typeface="Inter"/>
              </a:rPr>
              <a:t>01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85800" y="2601600"/>
            <a:ext cx="21640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DISCOVER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05800" y="305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B7F89"/>
                </a:solidFill>
                <a:latin typeface="Inter"/>
              </a:rPr>
              <a:t>Requirements &amp; design</a:t>
            </a:r>
          </a:p>
        </p:txBody>
      </p:sp>
      <p:sp>
        <p:nvSpPr>
          <p:cNvPr id="10" name="Oval 9"/>
          <p:cNvSpPr/>
          <p:nvPr/>
        </p:nvSpPr>
        <p:spPr>
          <a:xfrm>
            <a:off x="1737840" y="3571600"/>
            <a:ext cx="60000" cy="6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ectangle 10"/>
          <p:cNvSpPr/>
          <p:nvPr/>
        </p:nvSpPr>
        <p:spPr>
          <a:xfrm>
            <a:off x="2864880" y="2171600"/>
            <a:ext cx="2134080" cy="18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2849880" y="1771600"/>
            <a:ext cx="21640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200" b="1" i="0">
                <a:solidFill>
                  <a:srgbClr val="10B981"/>
                </a:solidFill>
                <a:latin typeface="Inter"/>
              </a:rPr>
              <a:t>02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849880" y="2601600"/>
            <a:ext cx="21640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ARCHITECT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869880" y="305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B7F89"/>
                </a:solidFill>
                <a:latin typeface="Inter"/>
              </a:rPr>
              <a:t>System design</a:t>
            </a:r>
          </a:p>
        </p:txBody>
      </p:sp>
      <p:sp>
        <p:nvSpPr>
          <p:cNvPr id="15" name="Oval 14"/>
          <p:cNvSpPr/>
          <p:nvPr/>
        </p:nvSpPr>
        <p:spPr>
          <a:xfrm>
            <a:off x="3901920" y="3571600"/>
            <a:ext cx="60000" cy="6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ectangle 15"/>
          <p:cNvSpPr/>
          <p:nvPr/>
        </p:nvSpPr>
        <p:spPr>
          <a:xfrm>
            <a:off x="5028960" y="2171600"/>
            <a:ext cx="2134080" cy="18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5013960" y="1771600"/>
            <a:ext cx="21640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200" b="1" i="0">
                <a:solidFill>
                  <a:srgbClr val="EF4444"/>
                </a:solidFill>
                <a:latin typeface="Inter"/>
              </a:rPr>
              <a:t>03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013960" y="2601600"/>
            <a:ext cx="21640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BUILD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033960" y="305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B7F89"/>
                </a:solidFill>
                <a:latin typeface="Inter"/>
              </a:rPr>
              <a:t>Sprint development</a:t>
            </a:r>
          </a:p>
        </p:txBody>
      </p:sp>
      <p:sp>
        <p:nvSpPr>
          <p:cNvPr id="20" name="Oval 19"/>
          <p:cNvSpPr/>
          <p:nvPr/>
        </p:nvSpPr>
        <p:spPr>
          <a:xfrm>
            <a:off x="6066000" y="3571600"/>
            <a:ext cx="60000" cy="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ectangle 20"/>
          <p:cNvSpPr/>
          <p:nvPr/>
        </p:nvSpPr>
        <p:spPr>
          <a:xfrm>
            <a:off x="7193040" y="2171600"/>
            <a:ext cx="2134080" cy="18000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7178040" y="1771600"/>
            <a:ext cx="21640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200" b="1" i="0">
                <a:solidFill>
                  <a:srgbClr val="8B5CF6"/>
                </a:solidFill>
                <a:latin typeface="Inter"/>
              </a:rPr>
              <a:t>04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178040" y="2601600"/>
            <a:ext cx="21640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TEST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198040" y="305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B7F89"/>
                </a:solidFill>
                <a:latin typeface="Inter"/>
              </a:rPr>
              <a:t>QA &amp; security</a:t>
            </a:r>
          </a:p>
        </p:txBody>
      </p:sp>
      <p:sp>
        <p:nvSpPr>
          <p:cNvPr id="25" name="Oval 24"/>
          <p:cNvSpPr/>
          <p:nvPr/>
        </p:nvSpPr>
        <p:spPr>
          <a:xfrm>
            <a:off x="8230080" y="3571600"/>
            <a:ext cx="60000" cy="60000"/>
          </a:xfrm>
          <a:prstGeom prst="ellipse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ectangle 25"/>
          <p:cNvSpPr/>
          <p:nvPr/>
        </p:nvSpPr>
        <p:spPr>
          <a:xfrm>
            <a:off x="9357120" y="2171600"/>
            <a:ext cx="2134080" cy="18000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9342120" y="1771600"/>
            <a:ext cx="21640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200" b="1" i="0">
                <a:solidFill>
                  <a:srgbClr val="F59E0B"/>
                </a:solidFill>
                <a:latin typeface="Inter"/>
              </a:rPr>
              <a:t>05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9342120" y="2601600"/>
            <a:ext cx="21640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SHIP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9362120" y="305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B7F89"/>
                </a:solidFill>
                <a:latin typeface="Inter"/>
              </a:rPr>
              <a:t>Deploy &amp; monitor</a:t>
            </a:r>
          </a:p>
        </p:txBody>
      </p:sp>
      <p:sp>
        <p:nvSpPr>
          <p:cNvPr id="30" name="Oval 29"/>
          <p:cNvSpPr/>
          <p:nvPr/>
        </p:nvSpPr>
        <p:spPr>
          <a:xfrm>
            <a:off x="10394160" y="3571600"/>
            <a:ext cx="60000" cy="6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1" name="Connector 30"/>
          <p:cNvCxnSpPr/>
          <p:nvPr/>
        </p:nvCxnSpPr>
        <p:spPr>
          <a:xfrm>
            <a:off x="685800" y="3751600"/>
            <a:ext cx="10820400" cy="0"/>
          </a:xfrm>
          <a:prstGeom prst="line">
            <a:avLst/>
          </a:prstGeom>
          <a:ln w="6350">
            <a:solidFill>
              <a:srgbClr val="33394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Rectangle 3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TextBox 32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15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CONTINUOUS IMPROVEMENT CYCLE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096000" y="1571600"/>
            <a:ext cx="2000000" cy="2000000"/>
          </a:xfrm>
          <a:prstGeom prst="line">
            <a:avLst/>
          </a:prstGeom>
          <a:ln w="19050">
            <a:solidFill>
              <a:srgbClr val="6F737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 flipH="1">
            <a:off x="6096000" y="3571600"/>
            <a:ext cx="2000000" cy="2000000"/>
          </a:xfrm>
          <a:prstGeom prst="line">
            <a:avLst/>
          </a:prstGeom>
          <a:ln w="19050">
            <a:solidFill>
              <a:srgbClr val="6F737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 flipH="1" flipV="1">
            <a:off x="4096000" y="3571600"/>
            <a:ext cx="2000000" cy="2000000"/>
          </a:xfrm>
          <a:prstGeom prst="line">
            <a:avLst/>
          </a:prstGeom>
          <a:ln w="19050">
            <a:solidFill>
              <a:srgbClr val="6F737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 flipV="1">
            <a:off x="4096000" y="1571600"/>
            <a:ext cx="2000000" cy="2000000"/>
          </a:xfrm>
          <a:prstGeom prst="line">
            <a:avLst/>
          </a:prstGeom>
          <a:ln w="19050">
            <a:solidFill>
              <a:srgbClr val="6F737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5796000" y="3271600"/>
            <a:ext cx="600000" cy="60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5796000" y="32716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Core
Process</a:t>
            </a:r>
          </a:p>
        </p:txBody>
      </p:sp>
      <p:sp>
        <p:nvSpPr>
          <p:cNvPr id="11" name="Oval 10"/>
          <p:cNvSpPr/>
          <p:nvPr/>
        </p:nvSpPr>
        <p:spPr>
          <a:xfrm>
            <a:off x="5716000" y="1191600"/>
            <a:ext cx="760000" cy="76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5716000" y="1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Design</a:t>
            </a:r>
          </a:p>
        </p:txBody>
      </p:sp>
      <p:sp>
        <p:nvSpPr>
          <p:cNvPr id="13" name="Oval 12"/>
          <p:cNvSpPr/>
          <p:nvPr/>
        </p:nvSpPr>
        <p:spPr>
          <a:xfrm>
            <a:off x="7716000" y="3191600"/>
            <a:ext cx="760000" cy="76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Build</a:t>
            </a:r>
          </a:p>
        </p:txBody>
      </p:sp>
      <p:sp>
        <p:nvSpPr>
          <p:cNvPr id="15" name="Oval 14"/>
          <p:cNvSpPr/>
          <p:nvPr/>
        </p:nvSpPr>
        <p:spPr>
          <a:xfrm>
            <a:off x="5716000" y="5191600"/>
            <a:ext cx="760000" cy="7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5716000" y="5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Test</a:t>
            </a:r>
          </a:p>
        </p:txBody>
      </p:sp>
      <p:sp>
        <p:nvSpPr>
          <p:cNvPr id="17" name="Oval 16"/>
          <p:cNvSpPr/>
          <p:nvPr/>
        </p:nvSpPr>
        <p:spPr>
          <a:xfrm>
            <a:off x="3716000" y="3191600"/>
            <a:ext cx="760000" cy="760000"/>
          </a:xfrm>
          <a:prstGeom prst="ellipse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3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Deploy</a:t>
            </a:r>
          </a:p>
        </p:txBody>
      </p:sp>
      <p:sp>
        <p:nvSpPr>
          <p:cNvPr id="19" name="Rectangle 1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16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STRATEGIC ROADMAP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1485800" y="2054520"/>
            <a:ext cx="0" cy="765840"/>
          </a:xfrm>
          <a:prstGeom prst="line">
            <a:avLst/>
          </a:prstGeom>
          <a:ln w="19050">
            <a:solidFill>
              <a:srgbClr val="3F455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1325800" y="1814520"/>
            <a:ext cx="320000" cy="320000"/>
          </a:xfrm>
          <a:prstGeom prst="ellipse">
            <a:avLst/>
          </a:prstGeom>
          <a:solidFill>
            <a:srgbClr val="457AE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405800" y="1894520"/>
            <a:ext cx="160000" cy="16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1824520"/>
            <a:ext cx="6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1" i="0">
                <a:solidFill>
                  <a:srgbClr val="2563EB"/>
                </a:solidFill>
                <a:latin typeface="Inter"/>
              </a:rPr>
              <a:t>Q1 2026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1645800" y="1974520"/>
            <a:ext cx="140000" cy="0"/>
          </a:xfrm>
          <a:prstGeom prst="line">
            <a:avLst/>
          </a:prstGeom>
          <a:ln w="12700">
            <a:solidFill>
              <a:srgbClr val="6691F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/>
          <p:cNvSpPr/>
          <p:nvPr/>
        </p:nvSpPr>
        <p:spPr>
          <a:xfrm>
            <a:off x="1785800" y="1571600"/>
            <a:ext cx="9620400" cy="805840"/>
          </a:xfrm>
          <a:prstGeom prst="roundRect">
            <a:avLst>
              <a:gd name="adj" fmla="val 623"/>
            </a:avLst>
          </a:prstGeom>
          <a:solidFill>
            <a:srgbClr val="2B3243"/>
          </a:solidFill>
          <a:ln w="6350">
            <a:solidFill>
              <a:srgbClr val="4B515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ectangle 10"/>
          <p:cNvSpPr/>
          <p:nvPr/>
        </p:nvSpPr>
        <p:spPr>
          <a:xfrm>
            <a:off x="1785800" y="1651600"/>
            <a:ext cx="40000" cy="64584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1905800" y="1671600"/>
            <a:ext cx="94204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Foundation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905800" y="2071600"/>
            <a:ext cx="94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878B94"/>
                </a:solidFill>
                <a:latin typeface="Inter"/>
              </a:rPr>
              <a:t>Core platform launch
and team expansion</a:t>
            </a:r>
          </a:p>
        </p:txBody>
      </p:sp>
      <p:cxnSp>
        <p:nvCxnSpPr>
          <p:cNvPr id="14" name="Connector 13"/>
          <p:cNvCxnSpPr/>
          <p:nvPr/>
        </p:nvCxnSpPr>
        <p:spPr>
          <a:xfrm>
            <a:off x="1485800" y="2980360"/>
            <a:ext cx="0" cy="765840"/>
          </a:xfrm>
          <a:prstGeom prst="line">
            <a:avLst/>
          </a:prstGeom>
          <a:ln w="19050">
            <a:solidFill>
              <a:srgbClr val="3F455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1325800" y="2740360"/>
            <a:ext cx="320000" cy="320000"/>
          </a:xfrm>
          <a:prstGeom prst="ellipse">
            <a:avLst/>
          </a:prstGeom>
          <a:solidFill>
            <a:srgbClr val="33C39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1405800" y="2820360"/>
            <a:ext cx="160000" cy="16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685800" y="2750360"/>
            <a:ext cx="6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1" i="0">
                <a:solidFill>
                  <a:srgbClr val="10B981"/>
                </a:solidFill>
                <a:latin typeface="Inter"/>
              </a:rPr>
              <a:t>Q2 2026</a:t>
            </a:r>
          </a:p>
        </p:txBody>
      </p:sp>
      <p:cxnSp>
        <p:nvCxnSpPr>
          <p:cNvPr id="18" name="Connector 17"/>
          <p:cNvCxnSpPr/>
          <p:nvPr/>
        </p:nvCxnSpPr>
        <p:spPr>
          <a:xfrm>
            <a:off x="1645800" y="2900360"/>
            <a:ext cx="140000" cy="0"/>
          </a:xfrm>
          <a:prstGeom prst="line">
            <a:avLst/>
          </a:prstGeom>
          <a:ln w="12700">
            <a:solidFill>
              <a:srgbClr val="57CEA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1785800" y="2497440"/>
            <a:ext cx="9620400" cy="805840"/>
          </a:xfrm>
          <a:prstGeom prst="roundRect">
            <a:avLst>
              <a:gd name="adj" fmla="val 623"/>
            </a:avLst>
          </a:prstGeom>
          <a:solidFill>
            <a:srgbClr val="2B3243"/>
          </a:solidFill>
          <a:ln w="6350">
            <a:solidFill>
              <a:srgbClr val="4B515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ectangle 19"/>
          <p:cNvSpPr/>
          <p:nvPr/>
        </p:nvSpPr>
        <p:spPr>
          <a:xfrm>
            <a:off x="1785800" y="2577440"/>
            <a:ext cx="40000" cy="64584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1905800" y="2597440"/>
            <a:ext cx="94204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Growth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905800" y="2997440"/>
            <a:ext cx="94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878B94"/>
                </a:solidFill>
                <a:latin typeface="Inter"/>
              </a:rPr>
              <a:t>Market entry into
3 new regions</a:t>
            </a:r>
          </a:p>
        </p:txBody>
      </p:sp>
      <p:cxnSp>
        <p:nvCxnSpPr>
          <p:cNvPr id="23" name="Connector 22"/>
          <p:cNvCxnSpPr/>
          <p:nvPr/>
        </p:nvCxnSpPr>
        <p:spPr>
          <a:xfrm>
            <a:off x="1485800" y="3906200"/>
            <a:ext cx="0" cy="765840"/>
          </a:xfrm>
          <a:prstGeom prst="line">
            <a:avLst/>
          </a:prstGeom>
          <a:ln w="19050">
            <a:solidFill>
              <a:srgbClr val="3F455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Oval 23"/>
          <p:cNvSpPr/>
          <p:nvPr/>
        </p:nvSpPr>
        <p:spPr>
          <a:xfrm>
            <a:off x="1325800" y="3666200"/>
            <a:ext cx="320000" cy="320000"/>
          </a:xfrm>
          <a:prstGeom prst="ellipse">
            <a:avLst/>
          </a:prstGeom>
          <a:solidFill>
            <a:srgbClr val="F1606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Oval 24"/>
          <p:cNvSpPr/>
          <p:nvPr/>
        </p:nvSpPr>
        <p:spPr>
          <a:xfrm>
            <a:off x="1405800" y="3746200"/>
            <a:ext cx="160000" cy="1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685800" y="3676200"/>
            <a:ext cx="6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1" i="0">
                <a:solidFill>
                  <a:srgbClr val="EF4444"/>
                </a:solidFill>
                <a:latin typeface="Inter"/>
              </a:rPr>
              <a:t>Q3 2026</a:t>
            </a:r>
          </a:p>
        </p:txBody>
      </p:sp>
      <p:cxnSp>
        <p:nvCxnSpPr>
          <p:cNvPr id="27" name="Connector 26"/>
          <p:cNvCxnSpPr/>
          <p:nvPr/>
        </p:nvCxnSpPr>
        <p:spPr>
          <a:xfrm>
            <a:off x="1645800" y="3826200"/>
            <a:ext cx="140000" cy="0"/>
          </a:xfrm>
          <a:prstGeom prst="line">
            <a:avLst/>
          </a:prstGeom>
          <a:ln w="12700">
            <a:solidFill>
              <a:srgbClr val="F37C7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ounded Rectangle 27"/>
          <p:cNvSpPr/>
          <p:nvPr/>
        </p:nvSpPr>
        <p:spPr>
          <a:xfrm>
            <a:off x="1785800" y="3423280"/>
            <a:ext cx="9620400" cy="805840"/>
          </a:xfrm>
          <a:prstGeom prst="roundRect">
            <a:avLst>
              <a:gd name="adj" fmla="val 623"/>
            </a:avLst>
          </a:prstGeom>
          <a:solidFill>
            <a:srgbClr val="2B3243"/>
          </a:solidFill>
          <a:ln w="6350">
            <a:solidFill>
              <a:srgbClr val="4B515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ectangle 28"/>
          <p:cNvSpPr/>
          <p:nvPr/>
        </p:nvSpPr>
        <p:spPr>
          <a:xfrm>
            <a:off x="1785800" y="3503280"/>
            <a:ext cx="40000" cy="64584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1905800" y="3523280"/>
            <a:ext cx="94204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Scale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905800" y="3923280"/>
            <a:ext cx="94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878B94"/>
                </a:solidFill>
                <a:latin typeface="Inter"/>
              </a:rPr>
              <a:t>Enterprise features
and partnerships</a:t>
            </a:r>
          </a:p>
        </p:txBody>
      </p:sp>
      <p:cxnSp>
        <p:nvCxnSpPr>
          <p:cNvPr id="32" name="Connector 31"/>
          <p:cNvCxnSpPr/>
          <p:nvPr/>
        </p:nvCxnSpPr>
        <p:spPr>
          <a:xfrm>
            <a:off x="1485800" y="4832040"/>
            <a:ext cx="0" cy="765840"/>
          </a:xfrm>
          <a:prstGeom prst="line">
            <a:avLst/>
          </a:prstGeom>
          <a:ln w="19050">
            <a:solidFill>
              <a:srgbClr val="3F455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Oval 32"/>
          <p:cNvSpPr/>
          <p:nvPr/>
        </p:nvSpPr>
        <p:spPr>
          <a:xfrm>
            <a:off x="1325800" y="4592040"/>
            <a:ext cx="320000" cy="320000"/>
          </a:xfrm>
          <a:prstGeom prst="ellipse">
            <a:avLst/>
          </a:prstGeom>
          <a:solidFill>
            <a:srgbClr val="9C74F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Oval 33"/>
          <p:cNvSpPr/>
          <p:nvPr/>
        </p:nvSpPr>
        <p:spPr>
          <a:xfrm>
            <a:off x="1405800" y="4672040"/>
            <a:ext cx="160000" cy="160000"/>
          </a:xfrm>
          <a:prstGeom prst="ellipse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685800" y="4602040"/>
            <a:ext cx="6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1" i="0">
                <a:solidFill>
                  <a:srgbClr val="8B5CF6"/>
                </a:solidFill>
                <a:latin typeface="Inter"/>
              </a:rPr>
              <a:t>Q4 2026</a:t>
            </a:r>
          </a:p>
        </p:txBody>
      </p:sp>
      <p:cxnSp>
        <p:nvCxnSpPr>
          <p:cNvPr id="36" name="Connector 35"/>
          <p:cNvCxnSpPr/>
          <p:nvPr/>
        </p:nvCxnSpPr>
        <p:spPr>
          <a:xfrm>
            <a:off x="1645800" y="4752040"/>
            <a:ext cx="140000" cy="0"/>
          </a:xfrm>
          <a:prstGeom prst="line">
            <a:avLst/>
          </a:prstGeom>
          <a:ln w="12700">
            <a:solidFill>
              <a:srgbClr val="AD8CF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Rounded Rectangle 36"/>
          <p:cNvSpPr/>
          <p:nvPr/>
        </p:nvSpPr>
        <p:spPr>
          <a:xfrm>
            <a:off x="1785800" y="4349120"/>
            <a:ext cx="9620400" cy="805840"/>
          </a:xfrm>
          <a:prstGeom prst="roundRect">
            <a:avLst>
              <a:gd name="adj" fmla="val 623"/>
            </a:avLst>
          </a:prstGeom>
          <a:solidFill>
            <a:srgbClr val="2B3243"/>
          </a:solidFill>
          <a:ln w="6350">
            <a:solidFill>
              <a:srgbClr val="4B515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Rectangle 37"/>
          <p:cNvSpPr/>
          <p:nvPr/>
        </p:nvSpPr>
        <p:spPr>
          <a:xfrm>
            <a:off x="1785800" y="4429120"/>
            <a:ext cx="40000" cy="64584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TextBox 38"/>
          <p:cNvSpPr txBox="1"/>
          <p:nvPr/>
        </p:nvSpPr>
        <p:spPr>
          <a:xfrm>
            <a:off x="1905800" y="4449120"/>
            <a:ext cx="94204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Optimize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1905800" y="4849120"/>
            <a:ext cx="94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878B94"/>
                </a:solidFill>
                <a:latin typeface="Inter"/>
              </a:rPr>
              <a:t>Process refinement
and cost reduction</a:t>
            </a:r>
          </a:p>
        </p:txBody>
      </p:sp>
      <p:sp>
        <p:nvSpPr>
          <p:cNvPr id="41" name="Oval 40"/>
          <p:cNvSpPr/>
          <p:nvPr/>
        </p:nvSpPr>
        <p:spPr>
          <a:xfrm>
            <a:off x="1325800" y="5517880"/>
            <a:ext cx="320000" cy="320000"/>
          </a:xfrm>
          <a:prstGeom prst="ellipse">
            <a:avLst/>
          </a:prstGeom>
          <a:solidFill>
            <a:srgbClr val="F6AC2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Oval 41"/>
          <p:cNvSpPr/>
          <p:nvPr/>
        </p:nvSpPr>
        <p:spPr>
          <a:xfrm>
            <a:off x="1405800" y="5597880"/>
            <a:ext cx="160000" cy="16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TextBox 42"/>
          <p:cNvSpPr txBox="1"/>
          <p:nvPr/>
        </p:nvSpPr>
        <p:spPr>
          <a:xfrm>
            <a:off x="685800" y="5527880"/>
            <a:ext cx="6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1" i="0">
                <a:solidFill>
                  <a:srgbClr val="F59E0B"/>
                </a:solidFill>
                <a:latin typeface="Inter"/>
              </a:rPr>
              <a:t>Q1 2027</a:t>
            </a:r>
          </a:p>
        </p:txBody>
      </p:sp>
      <p:cxnSp>
        <p:nvCxnSpPr>
          <p:cNvPr id="44" name="Connector 43"/>
          <p:cNvCxnSpPr/>
          <p:nvPr/>
        </p:nvCxnSpPr>
        <p:spPr>
          <a:xfrm>
            <a:off x="1645800" y="5677880"/>
            <a:ext cx="140000" cy="0"/>
          </a:xfrm>
          <a:prstGeom prst="line">
            <a:avLst/>
          </a:prstGeom>
          <a:ln w="12700">
            <a:solidFill>
              <a:srgbClr val="F8BB5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Rounded Rectangle 44"/>
          <p:cNvSpPr/>
          <p:nvPr/>
        </p:nvSpPr>
        <p:spPr>
          <a:xfrm>
            <a:off x="1785800" y="5274960"/>
            <a:ext cx="9620400" cy="805840"/>
          </a:xfrm>
          <a:prstGeom prst="roundRect">
            <a:avLst>
              <a:gd name="adj" fmla="val 623"/>
            </a:avLst>
          </a:prstGeom>
          <a:solidFill>
            <a:srgbClr val="2B3243"/>
          </a:solidFill>
          <a:ln w="6350">
            <a:solidFill>
              <a:srgbClr val="4B515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Rectangle 45"/>
          <p:cNvSpPr/>
          <p:nvPr/>
        </p:nvSpPr>
        <p:spPr>
          <a:xfrm>
            <a:off x="1785800" y="5354960"/>
            <a:ext cx="40000" cy="64584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TextBox 46"/>
          <p:cNvSpPr txBox="1"/>
          <p:nvPr/>
        </p:nvSpPr>
        <p:spPr>
          <a:xfrm>
            <a:off x="1905800" y="5374960"/>
            <a:ext cx="94204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Expand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1905800" y="5774960"/>
            <a:ext cx="94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878B94"/>
                </a:solidFill>
                <a:latin typeface="Inter"/>
              </a:rPr>
              <a:t>International rollout
and M&amp;A targets</a:t>
            </a:r>
          </a:p>
        </p:txBody>
      </p:sp>
      <p:sp>
        <p:nvSpPr>
          <p:cNvPr id="49" name="Rectangle 4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0" name="TextBox 4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17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CONVERSION FUNNEL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1135800" y="1506600"/>
            <a:ext cx="9920400" cy="680000"/>
          </a:xfrm>
          <a:prstGeom prst="roundRect">
            <a:avLst>
              <a:gd name="adj" fmla="val 604"/>
            </a:avLst>
          </a:prstGeom>
          <a:solidFill>
            <a:srgbClr val="457AE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rapezoid 5"/>
          <p:cNvSpPr/>
          <p:nvPr/>
        </p:nvSpPr>
        <p:spPr>
          <a:xfrm>
            <a:off x="1185800" y="1521600"/>
            <a:ext cx="9820400" cy="650000"/>
          </a:xfrm>
          <a:prstGeom prst="trapezoid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1385800" y="1541600"/>
            <a:ext cx="9420400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AWARENESS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385800" y="1816600"/>
            <a:ext cx="9420400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10,000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126200" y="1541600"/>
            <a:ext cx="380000" cy="61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7B7F89"/>
                </a:solidFill>
                <a:latin typeface="Inter"/>
              </a:rPr>
              <a:t>Total market reach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1872330" y="2196600"/>
            <a:ext cx="8447340" cy="680000"/>
          </a:xfrm>
          <a:prstGeom prst="roundRect">
            <a:avLst>
              <a:gd name="adj" fmla="val 710"/>
            </a:avLst>
          </a:prstGeom>
          <a:solidFill>
            <a:srgbClr val="33C39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rapezoid 10"/>
          <p:cNvSpPr/>
          <p:nvPr/>
        </p:nvSpPr>
        <p:spPr>
          <a:xfrm>
            <a:off x="1922330" y="2211600"/>
            <a:ext cx="8347340" cy="650000"/>
          </a:xfrm>
          <a:prstGeom prst="trapezoid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2122330" y="2231600"/>
            <a:ext cx="7947340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INTEREST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122330" y="2506600"/>
            <a:ext cx="7947340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5,200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389670" y="2231600"/>
            <a:ext cx="1116530" cy="61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7B7F89"/>
                </a:solidFill>
                <a:latin typeface="Inter"/>
              </a:rPr>
              <a:t>Engaged prospects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2608860" y="2886600"/>
            <a:ext cx="6974280" cy="680000"/>
          </a:xfrm>
          <a:prstGeom prst="roundRect">
            <a:avLst>
              <a:gd name="adj" fmla="val 860"/>
            </a:avLst>
          </a:prstGeom>
          <a:solidFill>
            <a:srgbClr val="F1606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rapezoid 15"/>
          <p:cNvSpPr/>
          <p:nvPr/>
        </p:nvSpPr>
        <p:spPr>
          <a:xfrm>
            <a:off x="2658860" y="2901600"/>
            <a:ext cx="6874280" cy="650000"/>
          </a:xfrm>
          <a:prstGeom prst="trapezoid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2858860" y="2921600"/>
            <a:ext cx="6474280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CONSIDERATION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858860" y="3196600"/>
            <a:ext cx="6474280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2,800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9653140" y="2921600"/>
            <a:ext cx="1800000" cy="61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7B7F89"/>
                </a:solidFill>
                <a:latin typeface="Inter"/>
              </a:rPr>
              <a:t>Qualified leads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3345390" y="3576600"/>
            <a:ext cx="5501220" cy="680000"/>
          </a:xfrm>
          <a:prstGeom prst="roundRect">
            <a:avLst>
              <a:gd name="adj" fmla="val 1090"/>
            </a:avLst>
          </a:prstGeom>
          <a:solidFill>
            <a:srgbClr val="9C74F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rapezoid 20"/>
          <p:cNvSpPr/>
          <p:nvPr/>
        </p:nvSpPr>
        <p:spPr>
          <a:xfrm>
            <a:off x="3395390" y="3591600"/>
            <a:ext cx="5401220" cy="650000"/>
          </a:xfrm>
          <a:prstGeom prst="trapezoid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3595390" y="3611600"/>
            <a:ext cx="5001220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INTENT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595390" y="3886600"/>
            <a:ext cx="5001220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1,400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916610" y="3611600"/>
            <a:ext cx="1800000" cy="61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7B7F89"/>
                </a:solidFill>
                <a:latin typeface="Inter"/>
              </a:rPr>
              <a:t>Sales pipeline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4081920" y="4266600"/>
            <a:ext cx="4028160" cy="680000"/>
          </a:xfrm>
          <a:prstGeom prst="roundRect">
            <a:avLst>
              <a:gd name="adj" fmla="val 1489"/>
            </a:avLst>
          </a:prstGeom>
          <a:solidFill>
            <a:srgbClr val="F6AC2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rapezoid 25"/>
          <p:cNvSpPr/>
          <p:nvPr/>
        </p:nvSpPr>
        <p:spPr>
          <a:xfrm>
            <a:off x="4131920" y="4281600"/>
            <a:ext cx="3928160" cy="650000"/>
          </a:xfrm>
          <a:prstGeom prst="trapezoid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4331920" y="4301600"/>
            <a:ext cx="3528160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PURCHASE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4331920" y="4576600"/>
            <a:ext cx="3528160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680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8180080" y="4301600"/>
            <a:ext cx="1800000" cy="61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7B7F89"/>
                </a:solidFill>
                <a:latin typeface="Inter"/>
              </a:rPr>
              <a:t>Converted customers</a:t>
            </a:r>
          </a:p>
        </p:txBody>
      </p:sp>
      <p:cxnSp>
        <p:nvCxnSpPr>
          <p:cNvPr id="30" name="Connector 29"/>
          <p:cNvCxnSpPr/>
          <p:nvPr/>
        </p:nvCxnSpPr>
        <p:spPr>
          <a:xfrm>
            <a:off x="685800" y="6200800"/>
            <a:ext cx="10820400" cy="0"/>
          </a:xfrm>
          <a:prstGeom prst="line">
            <a:avLst/>
          </a:prstGeom>
          <a:ln w="6350">
            <a:solidFill>
              <a:srgbClr val="33394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18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STRATEGIC HIERARCHY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4875756" y="1341600"/>
            <a:ext cx="2440488" cy="973840"/>
          </a:xfrm>
          <a:prstGeom prst="rect">
            <a:avLst/>
          </a:prstGeom>
          <a:solidFill>
            <a:srgbClr val="DEE7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4905756" y="1371600"/>
            <a:ext cx="2380488" cy="91384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4935756" y="1381600"/>
            <a:ext cx="2320488" cy="456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VISION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935756" y="1833520"/>
            <a:ext cx="2320488" cy="441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B2C8F8"/>
                </a:solidFill>
                <a:latin typeface="Inter"/>
              </a:rPr>
              <a:t>Long-term aspirational goal</a:t>
            </a:r>
          </a:p>
        </p:txBody>
      </p:sp>
      <p:sp>
        <p:nvSpPr>
          <p:cNvPr id="9" name="Rectangle 8"/>
          <p:cNvSpPr/>
          <p:nvPr/>
        </p:nvSpPr>
        <p:spPr>
          <a:xfrm>
            <a:off x="3820767" y="2295440"/>
            <a:ext cx="4550466" cy="973840"/>
          </a:xfrm>
          <a:prstGeom prst="rect">
            <a:avLst/>
          </a:prstGeom>
          <a:solidFill>
            <a:srgbClr val="DBF4E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3850767" y="2325440"/>
            <a:ext cx="4490466" cy="91384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3880767" y="2335440"/>
            <a:ext cx="4430466" cy="456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STRATEGY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880767" y="2787360"/>
            <a:ext cx="4430466" cy="441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ABE6D2"/>
                </a:solidFill>
                <a:latin typeface="Inter"/>
              </a:rPr>
              <a:t>Multi-year plan to achieve vision</a:t>
            </a:r>
          </a:p>
        </p:txBody>
      </p:sp>
      <p:sp>
        <p:nvSpPr>
          <p:cNvPr id="13" name="Rectangle 12"/>
          <p:cNvSpPr/>
          <p:nvPr/>
        </p:nvSpPr>
        <p:spPr>
          <a:xfrm>
            <a:off x="2765778" y="3249280"/>
            <a:ext cx="6660444" cy="973840"/>
          </a:xfrm>
          <a:prstGeom prst="rect">
            <a:avLst/>
          </a:prstGeom>
          <a:solidFill>
            <a:srgbClr val="FCE2E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2795778" y="3279280"/>
            <a:ext cx="6600444" cy="91384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2825778" y="3289280"/>
            <a:ext cx="6540444" cy="456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OBJECTIVES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825778" y="3741200"/>
            <a:ext cx="6540444" cy="441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F9BDBD"/>
                </a:solidFill>
                <a:latin typeface="Inter"/>
              </a:rPr>
              <a:t>Measurable annual targets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710789" y="4203120"/>
            <a:ext cx="8770422" cy="973840"/>
          </a:xfrm>
          <a:prstGeom prst="rect">
            <a:avLst/>
          </a:prstGeom>
          <a:solidFill>
            <a:srgbClr val="EDE6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1740789" y="4233120"/>
            <a:ext cx="8710422" cy="91384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1770789" y="4243120"/>
            <a:ext cx="8650422" cy="456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TACTICS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770789" y="4695040"/>
            <a:ext cx="8650422" cy="441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D6C5FB"/>
                </a:solidFill>
                <a:latin typeface="Inter"/>
              </a:rPr>
              <a:t>Quarterly action plans</a:t>
            </a:r>
          </a:p>
        </p:txBody>
      </p:sp>
      <p:sp>
        <p:nvSpPr>
          <p:cNvPr id="21" name="Rectangle 20"/>
          <p:cNvSpPr/>
          <p:nvPr/>
        </p:nvSpPr>
        <p:spPr>
          <a:xfrm>
            <a:off x="655800" y="5156960"/>
            <a:ext cx="10880400" cy="973840"/>
          </a:xfrm>
          <a:prstGeom prst="rect">
            <a:avLst/>
          </a:prstGeom>
          <a:solidFill>
            <a:srgbClr val="FDF0D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685800" y="5186960"/>
            <a:ext cx="10820400" cy="91384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715800" y="5196960"/>
            <a:ext cx="10760400" cy="456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OPERATIONS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15800" y="5648880"/>
            <a:ext cx="10760400" cy="441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FBDDA9"/>
                </a:solidFill>
                <a:latin typeface="Inter"/>
              </a:rPr>
              <a:t>Daily execution and processes</a:t>
            </a:r>
          </a:p>
        </p:txBody>
      </p:sp>
      <p:sp>
        <p:nvSpPr>
          <p:cNvPr id="25" name="Rectangle 2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19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AGENDA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785800" y="1451600"/>
            <a:ext cx="400000" cy="40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785800" y="145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485800" y="15016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FFFFFF"/>
                </a:solidFill>
                <a:latin typeface="Inter"/>
              </a:rPr>
              <a:t>About Us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485800" y="180160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FA2A9"/>
                </a:solidFill>
                <a:latin typeface="Inter"/>
              </a:rPr>
              <a:t>Company overview, values, and leadership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1485800" y="2162514"/>
            <a:ext cx="10020400" cy="0"/>
          </a:xfrm>
          <a:prstGeom prst="line">
            <a:avLst/>
          </a:prstGeom>
          <a:ln w="9525">
            <a:solidFill>
              <a:srgbClr val="4B515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785800" y="2192514"/>
            <a:ext cx="400000" cy="40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85800" y="2192514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485800" y="2242514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FFFFFF"/>
                </a:solidFill>
                <a:latin typeface="Inter"/>
              </a:rPr>
              <a:t>Strategy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485800" y="2542514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FA2A9"/>
                </a:solidFill>
                <a:latin typeface="Inter"/>
              </a:rPr>
              <a:t>Executive summary, KPIs, and analysis</a:t>
            </a:r>
          </a:p>
        </p:txBody>
      </p:sp>
      <p:cxnSp>
        <p:nvCxnSpPr>
          <p:cNvPr id="14" name="Connector 13"/>
          <p:cNvCxnSpPr/>
          <p:nvPr/>
        </p:nvCxnSpPr>
        <p:spPr>
          <a:xfrm>
            <a:off x="1485800" y="2903428"/>
            <a:ext cx="10020400" cy="0"/>
          </a:xfrm>
          <a:prstGeom prst="line">
            <a:avLst/>
          </a:prstGeom>
          <a:ln w="9525">
            <a:solidFill>
              <a:srgbClr val="4B515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785800" y="2933428"/>
            <a:ext cx="400000" cy="40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85800" y="2933428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485800" y="2983428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FFFFFF"/>
                </a:solidFill>
                <a:latin typeface="Inter"/>
              </a:rPr>
              <a:t>Process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485800" y="3283428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FA2A9"/>
                </a:solidFill>
                <a:latin typeface="Inter"/>
              </a:rPr>
              <a:t>Workflows, diagrams, and planning</a:t>
            </a:r>
          </a:p>
        </p:txBody>
      </p:sp>
      <p:cxnSp>
        <p:nvCxnSpPr>
          <p:cNvPr id="19" name="Connector 18"/>
          <p:cNvCxnSpPr/>
          <p:nvPr/>
        </p:nvCxnSpPr>
        <p:spPr>
          <a:xfrm>
            <a:off x="1485800" y="3644342"/>
            <a:ext cx="10020400" cy="0"/>
          </a:xfrm>
          <a:prstGeom prst="line">
            <a:avLst/>
          </a:prstGeom>
          <a:ln w="9525">
            <a:solidFill>
              <a:srgbClr val="4B515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/>
          <p:cNvSpPr/>
          <p:nvPr/>
        </p:nvSpPr>
        <p:spPr>
          <a:xfrm>
            <a:off x="785800" y="3674342"/>
            <a:ext cx="400000" cy="40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785800" y="3674342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04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485800" y="3724342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FFFFFF"/>
                </a:solidFill>
                <a:latin typeface="Inter"/>
              </a:rPr>
              <a:t>Data &amp; Insights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485800" y="4024342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FA2A9"/>
                </a:solidFill>
                <a:latin typeface="Inter"/>
              </a:rPr>
              <a:t>Charts, comparisons, and detailed analysis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1485800" y="4385256"/>
            <a:ext cx="10020400" cy="0"/>
          </a:xfrm>
          <a:prstGeom prst="line">
            <a:avLst/>
          </a:prstGeom>
          <a:ln w="9525">
            <a:solidFill>
              <a:srgbClr val="4B515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Oval 24"/>
          <p:cNvSpPr/>
          <p:nvPr/>
        </p:nvSpPr>
        <p:spPr>
          <a:xfrm>
            <a:off x="785800" y="4415256"/>
            <a:ext cx="400000" cy="40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785800" y="4415256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05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485800" y="4465256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FFFFFF"/>
                </a:solidFill>
                <a:latin typeface="Inter"/>
              </a:rPr>
              <a:t>Planning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485800" y="4765256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FA2A9"/>
                </a:solidFill>
                <a:latin typeface="Inter"/>
              </a:rPr>
              <a:t>Milestones, kanban, and risk management</a:t>
            </a:r>
          </a:p>
        </p:txBody>
      </p:sp>
      <p:cxnSp>
        <p:nvCxnSpPr>
          <p:cNvPr id="29" name="Connector 28"/>
          <p:cNvCxnSpPr/>
          <p:nvPr/>
        </p:nvCxnSpPr>
        <p:spPr>
          <a:xfrm>
            <a:off x="1485800" y="5126170"/>
            <a:ext cx="10020400" cy="0"/>
          </a:xfrm>
          <a:prstGeom prst="line">
            <a:avLst/>
          </a:prstGeom>
          <a:ln w="9525">
            <a:solidFill>
              <a:srgbClr val="4B515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Oval 29"/>
          <p:cNvSpPr/>
          <p:nvPr/>
        </p:nvSpPr>
        <p:spPr>
          <a:xfrm>
            <a:off x="785800" y="5156170"/>
            <a:ext cx="400000" cy="40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785800" y="515617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06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485800" y="520617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FFFFFF"/>
                </a:solidFill>
                <a:latin typeface="Inter"/>
              </a:rPr>
              <a:t>Deliverables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485800" y="550617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FA2A9"/>
                </a:solidFill>
                <a:latin typeface="Inter"/>
              </a:rPr>
              <a:t>Content layouts, quotes, and dashboards</a:t>
            </a:r>
          </a:p>
        </p:txBody>
      </p:sp>
      <p:cxnSp>
        <p:nvCxnSpPr>
          <p:cNvPr id="34" name="Connector 33"/>
          <p:cNvCxnSpPr/>
          <p:nvPr/>
        </p:nvCxnSpPr>
        <p:spPr>
          <a:xfrm>
            <a:off x="1485800" y="5867084"/>
            <a:ext cx="10020400" cy="0"/>
          </a:xfrm>
          <a:prstGeom prst="line">
            <a:avLst/>
          </a:prstGeom>
          <a:ln w="9525">
            <a:solidFill>
              <a:srgbClr val="4B515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Oval 34"/>
          <p:cNvSpPr/>
          <p:nvPr/>
        </p:nvSpPr>
        <p:spPr>
          <a:xfrm>
            <a:off x="785800" y="5897084"/>
            <a:ext cx="400000" cy="40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785800" y="5897084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07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485800" y="5947084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FFFFFF"/>
                </a:solidFill>
                <a:latin typeface="Inter"/>
              </a:rPr>
              <a:t>Next Steps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485800" y="6247084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FA2A9"/>
                </a:solidFill>
                <a:latin typeface="Inter"/>
              </a:rPr>
              <a:t>Action items, timelines, and closing</a:t>
            </a:r>
          </a:p>
        </p:txBody>
      </p:sp>
      <p:sp>
        <p:nvSpPr>
          <p:cNvPr id="39" name="Rectangle 3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2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CORE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5556000" y="3296200"/>
            <a:ext cx="1080000" cy="1080000"/>
          </a:xfrm>
          <a:prstGeom prst="ellipse">
            <a:avLst/>
          </a:prstGeom>
          <a:solidFill>
            <a:srgbClr val="2BC0D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6" name="Connector 5"/>
          <p:cNvCxnSpPr/>
          <p:nvPr/>
        </p:nvCxnSpPr>
        <p:spPr>
          <a:xfrm flipV="1">
            <a:off x="6096000" y="2136200"/>
            <a:ext cx="0" cy="1700000"/>
          </a:xfrm>
          <a:prstGeom prst="line">
            <a:avLst/>
          </a:prstGeom>
          <a:ln w="50800">
            <a:solidFill>
              <a:srgbClr val="37C4D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 flipV="1">
            <a:off x="6096000" y="2136200"/>
            <a:ext cx="0" cy="1700000"/>
          </a:xfrm>
          <a:prstGeom prst="line">
            <a:avLst/>
          </a:prstGeom>
          <a:ln w="1905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 flipV="1">
            <a:off x="6096000" y="2986200"/>
            <a:ext cx="1472243" cy="850000"/>
          </a:xfrm>
          <a:prstGeom prst="line">
            <a:avLst/>
          </a:prstGeom>
          <a:ln w="50800">
            <a:solidFill>
              <a:srgbClr val="37C4D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 flipV="1">
            <a:off x="6096000" y="2986200"/>
            <a:ext cx="1472243" cy="850000"/>
          </a:xfrm>
          <a:prstGeom prst="line">
            <a:avLst/>
          </a:prstGeom>
          <a:ln w="1905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>
            <a:off x="6096000" y="3836200"/>
            <a:ext cx="1472243" cy="849999"/>
          </a:xfrm>
          <a:prstGeom prst="line">
            <a:avLst/>
          </a:prstGeom>
          <a:ln w="50800">
            <a:solidFill>
              <a:srgbClr val="37C4D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/>
          <p:nvPr/>
        </p:nvCxnSpPr>
        <p:spPr>
          <a:xfrm>
            <a:off x="6096000" y="3836200"/>
            <a:ext cx="1472243" cy="849999"/>
          </a:xfrm>
          <a:prstGeom prst="line">
            <a:avLst/>
          </a:prstGeom>
          <a:ln w="1905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nector 11"/>
          <p:cNvCxnSpPr/>
          <p:nvPr/>
        </p:nvCxnSpPr>
        <p:spPr>
          <a:xfrm>
            <a:off x="6096000" y="3836200"/>
            <a:ext cx="0" cy="1700000"/>
          </a:xfrm>
          <a:prstGeom prst="line">
            <a:avLst/>
          </a:prstGeom>
          <a:ln w="50800">
            <a:solidFill>
              <a:srgbClr val="37C4D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ctor 12"/>
          <p:cNvCxnSpPr/>
          <p:nvPr/>
        </p:nvCxnSpPr>
        <p:spPr>
          <a:xfrm>
            <a:off x="6096000" y="3836200"/>
            <a:ext cx="0" cy="1700000"/>
          </a:xfrm>
          <a:prstGeom prst="line">
            <a:avLst/>
          </a:prstGeom>
          <a:ln w="1905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nector 13"/>
          <p:cNvCxnSpPr/>
          <p:nvPr/>
        </p:nvCxnSpPr>
        <p:spPr>
          <a:xfrm flipH="1">
            <a:off x="4623757" y="3836200"/>
            <a:ext cx="1472243" cy="850000"/>
          </a:xfrm>
          <a:prstGeom prst="line">
            <a:avLst/>
          </a:prstGeom>
          <a:ln w="50800">
            <a:solidFill>
              <a:srgbClr val="37C4D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ctor 14"/>
          <p:cNvCxnSpPr/>
          <p:nvPr/>
        </p:nvCxnSpPr>
        <p:spPr>
          <a:xfrm flipH="1">
            <a:off x="4623757" y="3836200"/>
            <a:ext cx="1472243" cy="850000"/>
          </a:xfrm>
          <a:prstGeom prst="line">
            <a:avLst/>
          </a:prstGeom>
          <a:ln w="1905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or 15"/>
          <p:cNvCxnSpPr/>
          <p:nvPr/>
        </p:nvCxnSpPr>
        <p:spPr>
          <a:xfrm flipH="1" flipV="1">
            <a:off x="4623757" y="2986200"/>
            <a:ext cx="1472243" cy="850000"/>
          </a:xfrm>
          <a:prstGeom prst="line">
            <a:avLst/>
          </a:prstGeom>
          <a:ln w="50800">
            <a:solidFill>
              <a:srgbClr val="37C4D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nector 16"/>
          <p:cNvCxnSpPr/>
          <p:nvPr/>
        </p:nvCxnSpPr>
        <p:spPr>
          <a:xfrm flipH="1" flipV="1">
            <a:off x="4623757" y="2986200"/>
            <a:ext cx="1472243" cy="850000"/>
          </a:xfrm>
          <a:prstGeom prst="line">
            <a:avLst/>
          </a:prstGeom>
          <a:ln w="1905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5636000" y="3376200"/>
            <a:ext cx="920000" cy="920000"/>
          </a:xfrm>
          <a:prstGeom prst="ellipse">
            <a:avLst/>
          </a:prstGeom>
          <a:solidFill>
            <a:srgbClr val="0C1221"/>
          </a:solidFill>
          <a:ln w="25400">
            <a:solidFill>
              <a:srgbClr val="06B6D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5636000" y="3376200"/>
            <a:ext cx="920000" cy="9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500" b="1" i="0">
                <a:solidFill>
                  <a:srgbClr val="06B6D4"/>
                </a:solidFill>
                <a:latin typeface="Inter"/>
              </a:rPr>
              <a:t>Our Platform</a:t>
            </a:r>
          </a:p>
        </p:txBody>
      </p:sp>
      <p:sp>
        <p:nvSpPr>
          <p:cNvPr id="20" name="Oval 19"/>
          <p:cNvSpPr/>
          <p:nvPr/>
        </p:nvSpPr>
        <p:spPr>
          <a:xfrm>
            <a:off x="5766000" y="1806200"/>
            <a:ext cx="660000" cy="660000"/>
          </a:xfrm>
          <a:prstGeom prst="ellipse">
            <a:avLst/>
          </a:prstGeom>
          <a:solidFill>
            <a:srgbClr val="3A72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5816000" y="1856200"/>
            <a:ext cx="560000" cy="560000"/>
          </a:xfrm>
          <a:prstGeom prst="ellipse">
            <a:avLst/>
          </a:prstGeom>
          <a:solidFill>
            <a:srgbClr val="0C1323"/>
          </a:solidFill>
          <a:ln w="19050">
            <a:solidFill>
              <a:srgbClr val="2563E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5816000" y="18562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2563EB"/>
                </a:solidFill>
                <a:latin typeface="Inter"/>
              </a:rPr>
              <a:t>Analytics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96000" y="246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878B94"/>
                </a:solidFill>
                <a:latin typeface="Inter"/>
              </a:rPr>
              <a:t>Real-time data insights</a:t>
            </a:r>
          </a:p>
        </p:txBody>
      </p:sp>
      <p:sp>
        <p:nvSpPr>
          <p:cNvPr id="24" name="Oval 23"/>
          <p:cNvSpPr/>
          <p:nvPr/>
        </p:nvSpPr>
        <p:spPr>
          <a:xfrm>
            <a:off x="7238243" y="2656200"/>
            <a:ext cx="660000" cy="660000"/>
          </a:xfrm>
          <a:prstGeom prst="ellipse">
            <a:avLst/>
          </a:prstGeom>
          <a:solidFill>
            <a:srgbClr val="27C08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Oval 24"/>
          <p:cNvSpPr/>
          <p:nvPr/>
        </p:nvSpPr>
        <p:spPr>
          <a:xfrm>
            <a:off x="7288243" y="2706200"/>
            <a:ext cx="560000" cy="560000"/>
          </a:xfrm>
          <a:prstGeom prst="ellipse">
            <a:avLst/>
          </a:prstGeom>
          <a:solidFill>
            <a:srgbClr val="0C1323"/>
          </a:solidFill>
          <a:ln w="19050">
            <a:solidFill>
              <a:srgbClr val="10B98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7288243" y="27062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10B981"/>
                </a:solidFill>
                <a:latin typeface="Inter"/>
              </a:rPr>
              <a:t>Security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868243" y="331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878B94"/>
                </a:solidFill>
                <a:latin typeface="Inter"/>
              </a:rPr>
              <a:t>Enterprise-grade protection</a:t>
            </a:r>
          </a:p>
        </p:txBody>
      </p:sp>
      <p:sp>
        <p:nvSpPr>
          <p:cNvPr id="28" name="Oval 27"/>
          <p:cNvSpPr/>
          <p:nvPr/>
        </p:nvSpPr>
        <p:spPr>
          <a:xfrm>
            <a:off x="7238243" y="4356199"/>
            <a:ext cx="660000" cy="660000"/>
          </a:xfrm>
          <a:prstGeom prst="ellipse">
            <a:avLst/>
          </a:prstGeom>
          <a:solidFill>
            <a:srgbClr val="F0565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Oval 28"/>
          <p:cNvSpPr/>
          <p:nvPr/>
        </p:nvSpPr>
        <p:spPr>
          <a:xfrm>
            <a:off x="7288243" y="4406199"/>
            <a:ext cx="560000" cy="560000"/>
          </a:xfrm>
          <a:prstGeom prst="ellipse">
            <a:avLst/>
          </a:prstGeom>
          <a:solidFill>
            <a:srgbClr val="0C1323"/>
          </a:solidFill>
          <a:ln w="19050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7288243" y="4406199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EF4444"/>
                </a:solidFill>
                <a:latin typeface="Inter"/>
              </a:rPr>
              <a:t>Integration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868243" y="5016199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878B94"/>
                </a:solidFill>
                <a:latin typeface="Inter"/>
              </a:rPr>
              <a:t>Seamless API connectivity</a:t>
            </a:r>
          </a:p>
        </p:txBody>
      </p:sp>
      <p:sp>
        <p:nvSpPr>
          <p:cNvPr id="32" name="Oval 31"/>
          <p:cNvSpPr/>
          <p:nvPr/>
        </p:nvSpPr>
        <p:spPr>
          <a:xfrm>
            <a:off x="5766000" y="5206200"/>
            <a:ext cx="660000" cy="660000"/>
          </a:xfrm>
          <a:prstGeom prst="ellipse">
            <a:avLst/>
          </a:prstGeom>
          <a:solidFill>
            <a:srgbClr val="966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Oval 32"/>
          <p:cNvSpPr/>
          <p:nvPr/>
        </p:nvSpPr>
        <p:spPr>
          <a:xfrm>
            <a:off x="5816000" y="5256200"/>
            <a:ext cx="560000" cy="560000"/>
          </a:xfrm>
          <a:prstGeom prst="ellipse">
            <a:avLst/>
          </a:prstGeom>
          <a:solidFill>
            <a:srgbClr val="0C1323"/>
          </a:solidFill>
          <a:ln w="19050">
            <a:solidFill>
              <a:srgbClr val="8B5CF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5816000" y="52562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8B5CF6"/>
                </a:solidFill>
                <a:latin typeface="Inter"/>
              </a:rPr>
              <a:t>Automation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5396000" y="586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878B94"/>
                </a:solidFill>
                <a:latin typeface="Inter"/>
              </a:rPr>
              <a:t>Workflow optimization</a:t>
            </a:r>
          </a:p>
        </p:txBody>
      </p:sp>
      <p:sp>
        <p:nvSpPr>
          <p:cNvPr id="36" name="Oval 35"/>
          <p:cNvSpPr/>
          <p:nvPr/>
        </p:nvSpPr>
        <p:spPr>
          <a:xfrm>
            <a:off x="4293757" y="4356200"/>
            <a:ext cx="660000" cy="660000"/>
          </a:xfrm>
          <a:prstGeom prst="ellipse">
            <a:avLst/>
          </a:prstGeom>
          <a:solidFill>
            <a:srgbClr val="F6A72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Oval 36"/>
          <p:cNvSpPr/>
          <p:nvPr/>
        </p:nvSpPr>
        <p:spPr>
          <a:xfrm>
            <a:off x="4343757" y="4406200"/>
            <a:ext cx="560000" cy="560000"/>
          </a:xfrm>
          <a:prstGeom prst="ellipse">
            <a:avLst/>
          </a:prstGeom>
          <a:solidFill>
            <a:srgbClr val="0C1323"/>
          </a:solidFill>
          <a:ln w="19050">
            <a:solidFill>
              <a:srgbClr val="F59E0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4343757" y="44062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59E0B"/>
                </a:solidFill>
                <a:latin typeface="Inter"/>
              </a:rPr>
              <a:t>Support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3923757" y="501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878B94"/>
                </a:solidFill>
                <a:latin typeface="Inter"/>
              </a:rPr>
              <a:t>24/7 expert assistance</a:t>
            </a:r>
          </a:p>
        </p:txBody>
      </p:sp>
      <p:sp>
        <p:nvSpPr>
          <p:cNvPr id="40" name="Oval 39"/>
          <p:cNvSpPr/>
          <p:nvPr/>
        </p:nvSpPr>
        <p:spPr>
          <a:xfrm>
            <a:off x="4293757" y="2656200"/>
            <a:ext cx="660000" cy="660000"/>
          </a:xfrm>
          <a:prstGeom prst="ellipse">
            <a:avLst/>
          </a:prstGeom>
          <a:solidFill>
            <a:srgbClr val="1EBD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Oval 40"/>
          <p:cNvSpPr/>
          <p:nvPr/>
        </p:nvSpPr>
        <p:spPr>
          <a:xfrm>
            <a:off x="4343757" y="2706200"/>
            <a:ext cx="560000" cy="560000"/>
          </a:xfrm>
          <a:prstGeom prst="ellipse">
            <a:avLst/>
          </a:prstGeom>
          <a:solidFill>
            <a:srgbClr val="0C1323"/>
          </a:solidFill>
          <a:ln w="19050">
            <a:solidFill>
              <a:srgbClr val="06B6D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4343757" y="27062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06B6D4"/>
                </a:solidFill>
                <a:latin typeface="Inter"/>
              </a:rPr>
              <a:t>Scale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3923757" y="331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878B94"/>
                </a:solidFill>
                <a:latin typeface="Inter"/>
              </a:rPr>
              <a:t>Global infrastructure</a:t>
            </a:r>
          </a:p>
        </p:txBody>
      </p:sp>
      <p:sp>
        <p:nvSpPr>
          <p:cNvPr id="44" name="Rectangle 4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TextBox 4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20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6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85800" y="785800"/>
            <a:ext cx="150000" cy="3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685800" y="785800"/>
            <a:ext cx="3" cy="15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11356200" y="6072197"/>
            <a:ext cx="150000" cy="3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11506197" y="5922200"/>
            <a:ext cx="3" cy="15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2229000"/>
            <a:ext cx="108204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6000" b="1" i="0">
                <a:solidFill>
                  <a:srgbClr val="06B6D4"/>
                </a:solidFill>
                <a:latin typeface="Inter"/>
              </a:rPr>
              <a:t>04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5800" y="3129000"/>
            <a:ext cx="1082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FFFFFF"/>
                </a:solidFill>
                <a:latin typeface="Inter"/>
              </a:rPr>
              <a:t>DATA &amp; INSIGHTS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685800" y="3929000"/>
            <a:ext cx="8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7B7F89"/>
                </a:solidFill>
                <a:latin typeface="Inter"/>
              </a:rPr>
              <a:t>Metrics that drive decisions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21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REVENUE BY PRODUCT LINE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22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PLATFORM GROWTH METRICS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23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CUSTOMER SEGMENT DISTRIBUTION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649224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ounded Rectangle 5"/>
          <p:cNvSpPr/>
          <p:nvPr/>
        </p:nvSpPr>
        <p:spPr>
          <a:xfrm>
            <a:off x="7478040" y="1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778040" y="1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FFFFFF"/>
                </a:solidFill>
                <a:latin typeface="Inter"/>
              </a:rPr>
              <a:t>Enterprise (45%)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7478040" y="2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7778040" y="2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FFFFFF"/>
                </a:solidFill>
                <a:latin typeface="Inter"/>
              </a:rPr>
              <a:t>Mid-Market (30%)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7478040" y="2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778040" y="2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FFFFFF"/>
                </a:solidFill>
                <a:latin typeface="Inter"/>
              </a:rPr>
              <a:t>Startup (12%)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7478040" y="3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7778040" y="3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FFFFFF"/>
                </a:solidFill>
                <a:latin typeface="Inter"/>
              </a:rPr>
              <a:t>Government (8%)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7478040" y="3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7778040" y="3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FFFFFF"/>
                </a:solidFill>
                <a:latin typeface="Inter"/>
              </a:rPr>
              <a:t>Education (5%)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24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COMPARISON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471600"/>
            <a:ext cx="5160200" cy="500000"/>
          </a:xfrm>
          <a:prstGeom prst="roundRect">
            <a:avLst>
              <a:gd name="adj" fmla="val 1162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5160200" cy="508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685800" y="1471600"/>
            <a:ext cx="5160200" cy="500000"/>
          </a:xfrm>
          <a:prstGeom prst="roundRect">
            <a:avLst>
              <a:gd name="adj" fmla="val 775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1471600"/>
            <a:ext cx="51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Option A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346000" y="1471600"/>
            <a:ext cx="5160200" cy="500000"/>
          </a:xfrm>
          <a:prstGeom prst="roundRect">
            <a:avLst>
              <a:gd name="adj" fmla="val 1162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346000" y="1471600"/>
            <a:ext cx="5160200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6346000" y="1471600"/>
            <a:ext cx="5160200" cy="500000"/>
          </a:xfrm>
          <a:prstGeom prst="roundRect">
            <a:avLst>
              <a:gd name="adj" fmla="val 775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346000" y="1471600"/>
            <a:ext cx="51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Option B</a:t>
            </a:r>
          </a:p>
        </p:txBody>
      </p:sp>
      <p:sp>
        <p:nvSpPr>
          <p:cNvPr id="13" name="Oval 12"/>
          <p:cNvSpPr/>
          <p:nvPr/>
        </p:nvSpPr>
        <p:spPr>
          <a:xfrm>
            <a:off x="5896000" y="1521600"/>
            <a:ext cx="400000" cy="40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5896000" y="152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VS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" y="2021600"/>
            <a:ext cx="10820400" cy="500000"/>
          </a:xfrm>
          <a:prstGeom prst="rect">
            <a:avLst/>
          </a:prstGeom>
          <a:solidFill>
            <a:srgbClr val="3339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85800" y="2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FFFFFF"/>
                </a:solidFill>
                <a:latin typeface="Inter"/>
              </a:rPr>
              <a:t>$500K/year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846000" y="2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9FA2A9"/>
                </a:solidFill>
                <a:latin typeface="Inter"/>
              </a:rPr>
              <a:t>Cost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446000" y="2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FFFFFF"/>
                </a:solidFill>
                <a:latin typeface="Inter"/>
              </a:rPr>
              <a:t>$350K/year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85800" y="2521600"/>
            <a:ext cx="10820400" cy="500000"/>
          </a:xfrm>
          <a:prstGeom prst="rect">
            <a:avLst/>
          </a:prstGeom>
          <a:solidFill>
            <a:srgbClr val="272E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785800" y="2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FFFFFF"/>
                </a:solidFill>
                <a:latin typeface="Inter"/>
              </a:rPr>
              <a:t>6 months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846000" y="2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9FA2A9"/>
                </a:solidFill>
                <a:latin typeface="Inter"/>
              </a:rPr>
              <a:t>Implementation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446000" y="2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FFFFFF"/>
                </a:solidFill>
                <a:latin typeface="Inter"/>
              </a:rPr>
              <a:t>4 months</a:t>
            </a:r>
          </a:p>
        </p:txBody>
      </p:sp>
      <p:sp>
        <p:nvSpPr>
          <p:cNvPr id="23" name="Rectangle 22"/>
          <p:cNvSpPr/>
          <p:nvPr/>
        </p:nvSpPr>
        <p:spPr>
          <a:xfrm>
            <a:off x="685800" y="3021600"/>
            <a:ext cx="10820400" cy="500000"/>
          </a:xfrm>
          <a:prstGeom prst="rect">
            <a:avLst/>
          </a:prstGeom>
          <a:solidFill>
            <a:srgbClr val="3339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785800" y="3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FFFFFF"/>
                </a:solidFill>
                <a:latin typeface="Inter"/>
              </a:rPr>
              <a:t>Enterprise-grade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846000" y="3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9FA2A9"/>
                </a:solidFill>
                <a:latin typeface="Inter"/>
              </a:rPr>
              <a:t>Scalability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446000" y="3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FFFFFF"/>
                </a:solidFill>
                <a:latin typeface="Inter"/>
              </a:rPr>
              <a:t>Mid-market focus</a:t>
            </a:r>
          </a:p>
        </p:txBody>
      </p:sp>
      <p:sp>
        <p:nvSpPr>
          <p:cNvPr id="27" name="Rectangle 26"/>
          <p:cNvSpPr/>
          <p:nvPr/>
        </p:nvSpPr>
        <p:spPr>
          <a:xfrm>
            <a:off x="685800" y="3521600"/>
            <a:ext cx="10820400" cy="500000"/>
          </a:xfrm>
          <a:prstGeom prst="rect">
            <a:avLst/>
          </a:prstGeom>
          <a:solidFill>
            <a:srgbClr val="272E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785800" y="3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FFFFFF"/>
                </a:solidFill>
                <a:latin typeface="Inter"/>
              </a:rPr>
              <a:t>24/7 dedicated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846000" y="3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9FA2A9"/>
                </a:solidFill>
                <a:latin typeface="Inter"/>
              </a:rPr>
              <a:t>Support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446000" y="3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FFFFFF"/>
                </a:solidFill>
                <a:latin typeface="Inter"/>
              </a:rPr>
              <a:t>Business hours</a:t>
            </a:r>
          </a:p>
        </p:txBody>
      </p:sp>
      <p:sp>
        <p:nvSpPr>
          <p:cNvPr id="31" name="Rectangle 30"/>
          <p:cNvSpPr/>
          <p:nvPr/>
        </p:nvSpPr>
        <p:spPr>
          <a:xfrm>
            <a:off x="685800" y="4021600"/>
            <a:ext cx="10820400" cy="500000"/>
          </a:xfrm>
          <a:prstGeom prst="rect">
            <a:avLst/>
          </a:prstGeom>
          <a:solidFill>
            <a:srgbClr val="3339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785800" y="4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FFFFFF"/>
                </a:solidFill>
                <a:latin typeface="Inter"/>
              </a:rPr>
              <a:t>200+ connectors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5846000" y="4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9FA2A9"/>
                </a:solidFill>
                <a:latin typeface="Inter"/>
              </a:rPr>
              <a:t>Integration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446000" y="4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FFFFFF"/>
                </a:solidFill>
                <a:latin typeface="Inter"/>
              </a:rPr>
              <a:t>50+ connectors</a:t>
            </a:r>
          </a:p>
        </p:txBody>
      </p:sp>
      <p:sp>
        <p:nvSpPr>
          <p:cNvPr id="35" name="Rectangle 34"/>
          <p:cNvSpPr/>
          <p:nvPr/>
        </p:nvSpPr>
        <p:spPr>
          <a:xfrm>
            <a:off x="685800" y="4521600"/>
            <a:ext cx="10820400" cy="500000"/>
          </a:xfrm>
          <a:prstGeom prst="rect">
            <a:avLst/>
          </a:prstGeom>
          <a:solidFill>
            <a:srgbClr val="272E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785800" y="4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FFFFFF"/>
                </a:solidFill>
                <a:latin typeface="Inter"/>
              </a:rPr>
              <a:t>12 months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5846000" y="4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9FA2A9"/>
                </a:solidFill>
                <a:latin typeface="Inter"/>
              </a:rPr>
              <a:t>ROI Timeline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6446000" y="4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FFFFFF"/>
                </a:solidFill>
                <a:latin typeface="Inter"/>
              </a:rPr>
              <a:t>8 months</a:t>
            </a:r>
          </a:p>
        </p:txBody>
      </p:sp>
      <p:sp>
        <p:nvSpPr>
          <p:cNvPr id="39" name="Rectangle 3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25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PLATFORM PERFORMANCE METRICS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685800" y="1471600"/>
          <a:ext cx="10820398" cy="4200000"/>
        </p:xfrm>
        <a:graphic>
          <a:graphicData uri="http://schemas.openxmlformats.org/drawingml/2006/table">
            <a:tbl>
              <a:tblPr firstRow="0" bandRow="0" lastRow="0">
                <a:tableStyleId>{5C22544A-7EE6-4342-B048-85BDC9FD1C3A}</a:tableStyleId>
              </a:tblPr>
              <a:tblGrid>
                <a:gridCol w="3278909"/>
                <a:gridCol w="1967345"/>
                <a:gridCol w="1967345"/>
                <a:gridCol w="1967345"/>
                <a:gridCol w="1639454"/>
              </a:tblGrid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Metric</a:t>
                      </a:r>
                    </a:p>
                  </a:txBody>
                  <a:tcPr anchor="ctr" marL="120000" marR="80000" marT="50000" marB="50000">
                    <a:solidFill>
                      <a:srgbClr val="2563E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Q1 2025</a:t>
                      </a:r>
                    </a:p>
                  </a:txBody>
                  <a:tcPr anchor="ctr" marL="120000" marR="80000" marT="50000" marB="50000">
                    <a:solidFill>
                      <a:srgbClr val="2563E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Q2 2025</a:t>
                      </a:r>
                    </a:p>
                  </a:txBody>
                  <a:tcPr anchor="ctr" marL="120000" marR="80000" marT="50000" marB="50000">
                    <a:solidFill>
                      <a:srgbClr val="2563E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Q3 2025</a:t>
                      </a:r>
                    </a:p>
                  </a:txBody>
                  <a:tcPr anchor="ctr" marL="120000" marR="80000" marT="50000" marB="50000">
                    <a:solidFill>
                      <a:srgbClr val="2563E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Q4 2025</a:t>
                      </a:r>
                    </a:p>
                  </a:txBody>
                  <a:tcPr anchor="ctr" marL="120000" marR="80000" marT="50000" marB="50000">
                    <a:solidFill>
                      <a:srgbClr val="2563EB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API Calls (B)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8.2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8.8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9.5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10.2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P99 Latency (ms)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52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50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49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48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Error Rate (%)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0.012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0.010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0.009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0.008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New Customers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125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140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155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170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Deployments/Day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45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52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58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65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Incidents (P1)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2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1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1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0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26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PERFORMANCE GAUGES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1278350" y="2311600"/>
            <a:ext cx="1520000" cy="1520000"/>
          </a:xfrm>
          <a:prstGeom prst="ellipse">
            <a:avLst/>
          </a:prstGeom>
          <a:solidFill>
            <a:srgbClr val="366FE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1338350" y="2371600"/>
            <a:ext cx="1400000" cy="1400000"/>
          </a:xfrm>
          <a:prstGeom prst="ellipse">
            <a:avLst/>
          </a:prstGeom>
          <a:solidFill>
            <a:srgbClr val="2B324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338350" y="2371600"/>
            <a:ext cx="1400000" cy="140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1562350" y="2595600"/>
            <a:ext cx="952000" cy="952000"/>
          </a:xfrm>
          <a:prstGeom prst="ellipse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1562350" y="2905000"/>
            <a:ext cx="952000" cy="23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200" b="1" i="0">
                <a:solidFill>
                  <a:srgbClr val="2563EB"/>
                </a:solidFill>
                <a:latin typeface="Inter"/>
              </a:rPr>
              <a:t>82%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562350" y="3119200"/>
            <a:ext cx="952000" cy="1666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7B7F89"/>
                </a:solidFill>
                <a:latin typeface="Inter"/>
              </a:rPr>
              <a:t>$8.2M / $10M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25800" y="3891600"/>
            <a:ext cx="262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2563EB"/>
                </a:solidFill>
                <a:latin typeface="Inter"/>
              </a:rPr>
              <a:t>REVENUE TARGET</a:t>
            </a:r>
          </a:p>
        </p:txBody>
      </p:sp>
      <p:cxnSp>
        <p:nvCxnSpPr>
          <p:cNvPr id="12" name="Connector 11"/>
          <p:cNvCxnSpPr/>
          <p:nvPr/>
        </p:nvCxnSpPr>
        <p:spPr>
          <a:xfrm>
            <a:off x="1788350" y="4231600"/>
            <a:ext cx="500000" cy="0"/>
          </a:xfrm>
          <a:prstGeom prst="line">
            <a:avLst/>
          </a:prstGeom>
          <a:ln w="12700">
            <a:solidFill>
              <a:srgbClr val="2563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3983450" y="2311600"/>
            <a:ext cx="1520000" cy="1520000"/>
          </a:xfrm>
          <a:prstGeom prst="ellipse">
            <a:avLst/>
          </a:prstGeom>
          <a:solidFill>
            <a:srgbClr val="23BE8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4043450" y="2371600"/>
            <a:ext cx="1400000" cy="1400000"/>
          </a:xfrm>
          <a:prstGeom prst="ellipse">
            <a:avLst/>
          </a:prstGeom>
          <a:solidFill>
            <a:srgbClr val="2B324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4043450" y="2371600"/>
            <a:ext cx="1400000" cy="140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4267450" y="2595600"/>
            <a:ext cx="952000" cy="952000"/>
          </a:xfrm>
          <a:prstGeom prst="ellipse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4267450" y="2905000"/>
            <a:ext cx="952000" cy="23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200" b="1" i="0">
                <a:solidFill>
                  <a:srgbClr val="10B981"/>
                </a:solidFill>
                <a:latin typeface="Inter"/>
              </a:rPr>
              <a:t>94%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267450" y="3119200"/>
            <a:ext cx="952000" cy="1666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7B7F89"/>
                </a:solidFill>
                <a:latin typeface="Inter"/>
              </a:rPr>
              <a:t>94%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430900" y="3891600"/>
            <a:ext cx="262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10B981"/>
                </a:solidFill>
                <a:latin typeface="Inter"/>
              </a:rPr>
              <a:t>CUSTOMER SATISFACTION</a:t>
            </a:r>
          </a:p>
        </p:txBody>
      </p:sp>
      <p:cxnSp>
        <p:nvCxnSpPr>
          <p:cNvPr id="20" name="Connector 19"/>
          <p:cNvCxnSpPr/>
          <p:nvPr/>
        </p:nvCxnSpPr>
        <p:spPr>
          <a:xfrm>
            <a:off x="4493450" y="4231600"/>
            <a:ext cx="500000" cy="0"/>
          </a:xfrm>
          <a:prstGeom prst="line">
            <a:avLst/>
          </a:prstGeom>
          <a:ln w="12700">
            <a:solidFill>
              <a:srgbClr val="10B98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Oval 20"/>
          <p:cNvSpPr/>
          <p:nvPr/>
        </p:nvSpPr>
        <p:spPr>
          <a:xfrm>
            <a:off x="6688550" y="2311600"/>
            <a:ext cx="1520000" cy="1520000"/>
          </a:xfrm>
          <a:prstGeom prst="ellipse">
            <a:avLst/>
          </a:prstGeom>
          <a:solidFill>
            <a:srgbClr val="F0525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6748550" y="2371600"/>
            <a:ext cx="1400000" cy="1400000"/>
          </a:xfrm>
          <a:prstGeom prst="ellipse">
            <a:avLst/>
          </a:prstGeom>
          <a:solidFill>
            <a:srgbClr val="2B324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6748550" y="2371600"/>
            <a:ext cx="1400000" cy="140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Oval 23"/>
          <p:cNvSpPr/>
          <p:nvPr/>
        </p:nvSpPr>
        <p:spPr>
          <a:xfrm>
            <a:off x="6972550" y="2595600"/>
            <a:ext cx="952000" cy="952000"/>
          </a:xfrm>
          <a:prstGeom prst="ellipse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6972550" y="2905000"/>
            <a:ext cx="952000" cy="23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200" b="1" i="0">
                <a:solidFill>
                  <a:srgbClr val="EF4444"/>
                </a:solidFill>
                <a:latin typeface="Inter"/>
              </a:rPr>
              <a:t>84%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972550" y="3119200"/>
            <a:ext cx="952000" cy="1666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7B7F89"/>
                </a:solidFill>
                <a:latin typeface="Inter"/>
              </a:rPr>
              <a:t>42 / 50 pts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136000" y="3891600"/>
            <a:ext cx="262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EF4444"/>
                </a:solidFill>
                <a:latin typeface="Inter"/>
              </a:rPr>
              <a:t>SPRINT VELOCITY</a:t>
            </a:r>
          </a:p>
        </p:txBody>
      </p:sp>
      <p:cxnSp>
        <p:nvCxnSpPr>
          <p:cNvPr id="28" name="Connector 27"/>
          <p:cNvCxnSpPr/>
          <p:nvPr/>
        </p:nvCxnSpPr>
        <p:spPr>
          <a:xfrm>
            <a:off x="7198550" y="4231600"/>
            <a:ext cx="500000" cy="0"/>
          </a:xfrm>
          <a:prstGeom prst="line">
            <a:avLst/>
          </a:prstGeom>
          <a:ln w="12700">
            <a:solidFill>
              <a:srgbClr val="EF444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>
            <a:off x="9393650" y="2311600"/>
            <a:ext cx="1520000" cy="1520000"/>
          </a:xfrm>
          <a:prstGeom prst="ellipse">
            <a:avLst/>
          </a:prstGeom>
          <a:solidFill>
            <a:srgbClr val="9469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Oval 29"/>
          <p:cNvSpPr/>
          <p:nvPr/>
        </p:nvSpPr>
        <p:spPr>
          <a:xfrm>
            <a:off x="9453650" y="2371600"/>
            <a:ext cx="1400000" cy="1400000"/>
          </a:xfrm>
          <a:prstGeom prst="ellipse">
            <a:avLst/>
          </a:prstGeom>
          <a:solidFill>
            <a:srgbClr val="2B324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9453650" y="2371600"/>
            <a:ext cx="1400000" cy="1400000"/>
          </a:xfrm>
          <a:prstGeom prst="ellipse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Oval 31"/>
          <p:cNvSpPr/>
          <p:nvPr/>
        </p:nvSpPr>
        <p:spPr>
          <a:xfrm>
            <a:off x="9677650" y="2595600"/>
            <a:ext cx="952000" cy="952000"/>
          </a:xfrm>
          <a:prstGeom prst="ellipse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TextBox 32"/>
          <p:cNvSpPr txBox="1"/>
          <p:nvPr/>
        </p:nvSpPr>
        <p:spPr>
          <a:xfrm>
            <a:off x="9677650" y="2905000"/>
            <a:ext cx="952000" cy="23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200" b="1" i="0">
                <a:solidFill>
                  <a:srgbClr val="8B5CF6"/>
                </a:solidFill>
                <a:latin typeface="Inter"/>
              </a:rPr>
              <a:t>99%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9677650" y="3119200"/>
            <a:ext cx="952000" cy="1666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7B7F89"/>
                </a:solidFill>
                <a:latin typeface="Inter"/>
              </a:rPr>
              <a:t>99.95%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8841100" y="3891600"/>
            <a:ext cx="262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8B5CF6"/>
                </a:solidFill>
                <a:latin typeface="Inter"/>
              </a:rPr>
              <a:t>UPTIME SLA</a:t>
            </a:r>
          </a:p>
        </p:txBody>
      </p:sp>
      <p:cxnSp>
        <p:nvCxnSpPr>
          <p:cNvPr id="36" name="Connector 35"/>
          <p:cNvCxnSpPr/>
          <p:nvPr/>
        </p:nvCxnSpPr>
        <p:spPr>
          <a:xfrm>
            <a:off x="9903650" y="4231600"/>
            <a:ext cx="500000" cy="0"/>
          </a:xfrm>
          <a:prstGeom prst="line">
            <a:avLst/>
          </a:prstGeom>
          <a:ln w="12700">
            <a:solidFill>
              <a:srgbClr val="8B5CF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Rectangle 3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27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6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85800" y="785800"/>
            <a:ext cx="150000" cy="3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685800" y="785800"/>
            <a:ext cx="3" cy="15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11356200" y="6072197"/>
            <a:ext cx="150000" cy="3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11506197" y="5922200"/>
            <a:ext cx="3" cy="15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2229000"/>
            <a:ext cx="108204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6000" b="1" i="0">
                <a:solidFill>
                  <a:srgbClr val="06B6D4"/>
                </a:solidFill>
                <a:latin typeface="Inter"/>
              </a:rPr>
              <a:t>05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5800" y="3129000"/>
            <a:ext cx="1082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FFFFFF"/>
                </a:solidFill>
                <a:latin typeface="Inter"/>
              </a:rPr>
              <a:t>PLANNING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685800" y="3929000"/>
            <a:ext cx="8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7B7F89"/>
                </a:solidFill>
                <a:latin typeface="Inter"/>
              </a:rPr>
              <a:t>Roadmap, milestones, and risk management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28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PROJECT MILESTONES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1587500" y="2771600"/>
            <a:ext cx="9017000" cy="0"/>
          </a:xfrm>
          <a:prstGeom prst="line">
            <a:avLst/>
          </a:prstGeom>
          <a:ln w="25400">
            <a:solidFill>
              <a:srgbClr val="33394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1367500" y="2551600"/>
            <a:ext cx="440000" cy="440000"/>
          </a:xfrm>
          <a:prstGeom prst="ellipse">
            <a:avLst/>
          </a:prstGeom>
          <a:solidFill>
            <a:srgbClr val="3F75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433500" y="2617600"/>
            <a:ext cx="308000" cy="308000"/>
          </a:xfrm>
          <a:prstGeom prst="ellipse">
            <a:avLst/>
          </a:prstGeom>
          <a:solidFill>
            <a:srgbClr val="5082E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1467500" y="2651600"/>
            <a:ext cx="240000" cy="24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1467500" y="2651600"/>
            <a:ext cx="2400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1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05800" y="2151600"/>
            <a:ext cx="1763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2563EB"/>
                </a:solidFill>
                <a:latin typeface="Inter"/>
              </a:rPr>
              <a:t>Jan 2026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05800" y="3141600"/>
            <a:ext cx="1763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Project Kickoff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05800" y="3541600"/>
            <a:ext cx="176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B7F89"/>
                </a:solidFill>
                <a:latin typeface="Inter"/>
              </a:rPr>
              <a:t>Assemble team and define scope</a:t>
            </a:r>
          </a:p>
        </p:txBody>
      </p:sp>
      <p:sp>
        <p:nvSpPr>
          <p:cNvPr id="13" name="Oval 12"/>
          <p:cNvSpPr/>
          <p:nvPr/>
        </p:nvSpPr>
        <p:spPr>
          <a:xfrm>
            <a:off x="3170900" y="2551600"/>
            <a:ext cx="440000" cy="440000"/>
          </a:xfrm>
          <a:prstGeom prst="ellipse">
            <a:avLst/>
          </a:prstGeom>
          <a:solidFill>
            <a:srgbClr val="2CC19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3236900" y="2617600"/>
            <a:ext cx="308000" cy="308000"/>
          </a:xfrm>
          <a:prstGeom prst="ellipse">
            <a:avLst/>
          </a:prstGeom>
          <a:solidFill>
            <a:srgbClr val="3FC79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3270900" y="2651600"/>
            <a:ext cx="240000" cy="24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3270900" y="2651600"/>
            <a:ext cx="2400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2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509200" y="2151600"/>
            <a:ext cx="1763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10B981"/>
                </a:solidFill>
                <a:latin typeface="Inter"/>
              </a:rPr>
              <a:t>Mar 2026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509200" y="3141600"/>
            <a:ext cx="1763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Alpha Release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509200" y="3541600"/>
            <a:ext cx="176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B7F89"/>
                </a:solidFill>
                <a:latin typeface="Inter"/>
              </a:rPr>
              <a:t>Core features complete</a:t>
            </a:r>
          </a:p>
        </p:txBody>
      </p:sp>
      <p:sp>
        <p:nvSpPr>
          <p:cNvPr id="20" name="Oval 19"/>
          <p:cNvSpPr/>
          <p:nvPr/>
        </p:nvSpPr>
        <p:spPr>
          <a:xfrm>
            <a:off x="4974300" y="2551600"/>
            <a:ext cx="440000" cy="440000"/>
          </a:xfrm>
          <a:prstGeom prst="ellipse">
            <a:avLst/>
          </a:prstGeom>
          <a:solidFill>
            <a:srgbClr val="F05A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5040300" y="2617600"/>
            <a:ext cx="308000" cy="308000"/>
          </a:xfrm>
          <a:prstGeom prst="ellipse">
            <a:avLst/>
          </a:prstGeom>
          <a:solidFill>
            <a:srgbClr val="F2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5074300" y="2651600"/>
            <a:ext cx="240000" cy="24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5074300" y="2651600"/>
            <a:ext cx="2400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3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312600" y="2151600"/>
            <a:ext cx="1763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EF4444"/>
                </a:solidFill>
                <a:latin typeface="Inter"/>
              </a:rPr>
              <a:t>May 2026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312600" y="3141600"/>
            <a:ext cx="1763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Beta Testing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4312600" y="3541600"/>
            <a:ext cx="176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B7F89"/>
                </a:solidFill>
                <a:latin typeface="Inter"/>
              </a:rPr>
              <a:t>User acceptance testing</a:t>
            </a:r>
          </a:p>
        </p:txBody>
      </p:sp>
      <p:sp>
        <p:nvSpPr>
          <p:cNvPr id="27" name="Oval 26"/>
          <p:cNvSpPr/>
          <p:nvPr/>
        </p:nvSpPr>
        <p:spPr>
          <a:xfrm>
            <a:off x="6777700" y="2551600"/>
            <a:ext cx="440000" cy="440000"/>
          </a:xfrm>
          <a:prstGeom prst="ellipse">
            <a:avLst/>
          </a:prstGeom>
          <a:solidFill>
            <a:srgbClr val="986FF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Oval 27"/>
          <p:cNvSpPr/>
          <p:nvPr/>
        </p:nvSpPr>
        <p:spPr>
          <a:xfrm>
            <a:off x="6843700" y="2617600"/>
            <a:ext cx="308000" cy="308000"/>
          </a:xfrm>
          <a:prstGeom prst="ellipse">
            <a:avLst/>
          </a:prstGeom>
          <a:solidFill>
            <a:srgbClr val="A27CF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Oval 28"/>
          <p:cNvSpPr/>
          <p:nvPr/>
        </p:nvSpPr>
        <p:spPr>
          <a:xfrm>
            <a:off x="6877700" y="2651600"/>
            <a:ext cx="240000" cy="240000"/>
          </a:xfrm>
          <a:prstGeom prst="ellipse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877700" y="2651600"/>
            <a:ext cx="2400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4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116000" y="2151600"/>
            <a:ext cx="1763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8B5CF6"/>
                </a:solidFill>
                <a:latin typeface="Inter"/>
              </a:rPr>
              <a:t>Jul 2026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116000" y="3141600"/>
            <a:ext cx="1763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Launch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116000" y="3541600"/>
            <a:ext cx="176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B7F89"/>
                </a:solidFill>
                <a:latin typeface="Inter"/>
              </a:rPr>
              <a:t>Public release and marketing</a:t>
            </a:r>
          </a:p>
        </p:txBody>
      </p:sp>
      <p:sp>
        <p:nvSpPr>
          <p:cNvPr id="34" name="Oval 33"/>
          <p:cNvSpPr/>
          <p:nvPr/>
        </p:nvSpPr>
        <p:spPr>
          <a:xfrm>
            <a:off x="8581100" y="2551600"/>
            <a:ext cx="440000" cy="440000"/>
          </a:xfrm>
          <a:prstGeom prst="ellipse">
            <a:avLst/>
          </a:prstGeom>
          <a:solidFill>
            <a:srgbClr val="F6A92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Oval 34"/>
          <p:cNvSpPr/>
          <p:nvPr/>
        </p:nvSpPr>
        <p:spPr>
          <a:xfrm>
            <a:off x="8647100" y="2617600"/>
            <a:ext cx="308000" cy="308000"/>
          </a:xfrm>
          <a:prstGeom prst="ellipse">
            <a:avLst/>
          </a:prstGeom>
          <a:solidFill>
            <a:srgbClr val="F7B1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Oval 35"/>
          <p:cNvSpPr/>
          <p:nvPr/>
        </p:nvSpPr>
        <p:spPr>
          <a:xfrm>
            <a:off x="8681100" y="2651600"/>
            <a:ext cx="240000" cy="24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8681100" y="2651600"/>
            <a:ext cx="2400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5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7919400" y="2151600"/>
            <a:ext cx="1763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F59E0B"/>
                </a:solidFill>
                <a:latin typeface="Inter"/>
              </a:rPr>
              <a:t>Sep 2026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7919400" y="3141600"/>
            <a:ext cx="1763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Scale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7919400" y="3541600"/>
            <a:ext cx="176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B7F89"/>
                </a:solidFill>
                <a:latin typeface="Inter"/>
              </a:rPr>
              <a:t>Performance optimization</a:t>
            </a:r>
          </a:p>
        </p:txBody>
      </p:sp>
      <p:sp>
        <p:nvSpPr>
          <p:cNvPr id="41" name="Oval 40"/>
          <p:cNvSpPr/>
          <p:nvPr/>
        </p:nvSpPr>
        <p:spPr>
          <a:xfrm>
            <a:off x="10384500" y="2551600"/>
            <a:ext cx="440000" cy="440000"/>
          </a:xfrm>
          <a:prstGeom prst="ellipse">
            <a:avLst/>
          </a:prstGeom>
          <a:solidFill>
            <a:srgbClr val="23BED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Oval 41"/>
          <p:cNvSpPr/>
          <p:nvPr/>
        </p:nvSpPr>
        <p:spPr>
          <a:xfrm>
            <a:off x="10450500" y="2617600"/>
            <a:ext cx="308000" cy="308000"/>
          </a:xfrm>
          <a:prstGeom prst="ellipse">
            <a:avLst/>
          </a:prstGeom>
          <a:solidFill>
            <a:srgbClr val="37C4D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Oval 42"/>
          <p:cNvSpPr/>
          <p:nvPr/>
        </p:nvSpPr>
        <p:spPr>
          <a:xfrm>
            <a:off x="10484500" y="2651600"/>
            <a:ext cx="240000" cy="24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TextBox 43"/>
          <p:cNvSpPr txBox="1"/>
          <p:nvPr/>
        </p:nvSpPr>
        <p:spPr>
          <a:xfrm>
            <a:off x="10484500" y="2651600"/>
            <a:ext cx="2400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6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9722800" y="2151600"/>
            <a:ext cx="1763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06B6D4"/>
                </a:solidFill>
                <a:latin typeface="Inter"/>
              </a:rPr>
              <a:t>Nov 2026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9722800" y="3141600"/>
            <a:ext cx="1763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Review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9722800" y="3541600"/>
            <a:ext cx="176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B7F89"/>
                </a:solidFill>
                <a:latin typeface="Inter"/>
              </a:rPr>
              <a:t>Post-launch assessment</a:t>
            </a:r>
          </a:p>
        </p:txBody>
      </p:sp>
      <p:sp>
        <p:nvSpPr>
          <p:cNvPr id="48" name="Rectangle 4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9" name="TextBox 48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29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6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85800" y="785800"/>
            <a:ext cx="150000" cy="3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685800" y="785800"/>
            <a:ext cx="3" cy="15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11356200" y="6072197"/>
            <a:ext cx="150000" cy="3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11506197" y="5922200"/>
            <a:ext cx="3" cy="15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2229000"/>
            <a:ext cx="108204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6000" b="1" i="0">
                <a:solidFill>
                  <a:srgbClr val="06B6D4"/>
                </a:solidFill>
                <a:latin typeface="Inter"/>
              </a:rPr>
              <a:t>01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5800" y="3129000"/>
            <a:ext cx="1082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FFFFFF"/>
                </a:solidFill>
                <a:latin typeface="Inter"/>
              </a:rPr>
              <a:t>ABOUT US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685800" y="3929000"/>
            <a:ext cx="8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7B7F89"/>
                </a:solidFill>
                <a:latin typeface="Inter"/>
              </a:rPr>
              <a:t>Who we are and what we stand for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3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PROJECT 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571600"/>
            <a:ext cx="3473466" cy="4529200"/>
          </a:xfrm>
          <a:prstGeom prst="roundRect">
            <a:avLst>
              <a:gd name="adj" fmla="val 1324"/>
            </a:avLst>
          </a:prstGeom>
          <a:solidFill>
            <a:srgbClr val="22293B"/>
          </a:solidFill>
          <a:ln w="9525">
            <a:solidFill>
              <a:srgbClr val="3F455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1" y="1571600"/>
            <a:ext cx="3473464" cy="5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65800" y="1671600"/>
            <a:ext cx="331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2563EB"/>
                </a:solidFill>
                <a:latin typeface="Inter"/>
              </a:rPr>
              <a:t>TO DO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65800" y="1951600"/>
            <a:ext cx="3313466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F737F"/>
                </a:solidFill>
                <a:latin typeface="Inter"/>
              </a:rPr>
              <a:t>3 items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735800" y="2221600"/>
            <a:ext cx="3373466" cy="300000"/>
          </a:xfrm>
          <a:prstGeom prst="roundRect">
            <a:avLst>
              <a:gd name="adj" fmla="val 1185"/>
            </a:avLst>
          </a:prstGeom>
          <a:solidFill>
            <a:srgbClr val="2B3243"/>
          </a:solidFill>
          <a:ln w="6350">
            <a:solidFill>
              <a:srgbClr val="6691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735800" y="2261600"/>
            <a:ext cx="30000" cy="22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815800" y="2251600"/>
            <a:ext cx="3243466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9FA2A9"/>
                </a:solidFill>
                <a:latin typeface="Inter"/>
              </a:rPr>
              <a:t>Define requirements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735800" y="2641600"/>
            <a:ext cx="3373466" cy="300000"/>
          </a:xfrm>
          <a:prstGeom prst="roundRect">
            <a:avLst>
              <a:gd name="adj" fmla="val 1185"/>
            </a:avLst>
          </a:prstGeom>
          <a:solidFill>
            <a:srgbClr val="2B3243"/>
          </a:solidFill>
          <a:ln w="6350">
            <a:solidFill>
              <a:srgbClr val="6691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ectangle 12"/>
          <p:cNvSpPr/>
          <p:nvPr/>
        </p:nvSpPr>
        <p:spPr>
          <a:xfrm>
            <a:off x="735800" y="2681600"/>
            <a:ext cx="30000" cy="22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815800" y="2671600"/>
            <a:ext cx="3243466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9FA2A9"/>
                </a:solidFill>
                <a:latin typeface="Inter"/>
              </a:rPr>
              <a:t>Design wireframes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735800" y="3061600"/>
            <a:ext cx="3373466" cy="300000"/>
          </a:xfrm>
          <a:prstGeom prst="roundRect">
            <a:avLst>
              <a:gd name="adj" fmla="val 1185"/>
            </a:avLst>
          </a:prstGeom>
          <a:solidFill>
            <a:srgbClr val="2B3243"/>
          </a:solidFill>
          <a:ln w="6350">
            <a:solidFill>
              <a:srgbClr val="6691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ectangle 15"/>
          <p:cNvSpPr/>
          <p:nvPr/>
        </p:nvSpPr>
        <p:spPr>
          <a:xfrm>
            <a:off x="735800" y="3101600"/>
            <a:ext cx="30000" cy="22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815800" y="3091600"/>
            <a:ext cx="3243466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9FA2A9"/>
                </a:solidFill>
                <a:latin typeface="Inter"/>
              </a:rPr>
              <a:t>Set up CI/CD</a:t>
            </a:r>
          </a:p>
        </p:txBody>
      </p:sp>
      <p:cxnSp>
        <p:nvCxnSpPr>
          <p:cNvPr id="18" name="Connector 17"/>
          <p:cNvCxnSpPr/>
          <p:nvPr/>
        </p:nvCxnSpPr>
        <p:spPr>
          <a:xfrm>
            <a:off x="785800" y="5980800"/>
            <a:ext cx="3273466" cy="0"/>
          </a:xfrm>
          <a:prstGeom prst="line">
            <a:avLst/>
          </a:prstGeom>
          <a:ln w="6350">
            <a:solidFill>
              <a:srgbClr val="33394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4359266" y="1571600"/>
            <a:ext cx="3473466" cy="4529200"/>
          </a:xfrm>
          <a:prstGeom prst="roundRect">
            <a:avLst>
              <a:gd name="adj" fmla="val 1324"/>
            </a:avLst>
          </a:prstGeom>
          <a:solidFill>
            <a:srgbClr val="22293B"/>
          </a:solidFill>
          <a:ln w="9525">
            <a:solidFill>
              <a:srgbClr val="3F455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ectangle 19"/>
          <p:cNvSpPr/>
          <p:nvPr/>
        </p:nvSpPr>
        <p:spPr>
          <a:xfrm>
            <a:off x="4359267" y="1571600"/>
            <a:ext cx="3473464" cy="5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4439266" y="1671600"/>
            <a:ext cx="331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0B981"/>
                </a:solidFill>
                <a:latin typeface="Inter"/>
              </a:rPr>
              <a:t>IN PROGRESS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439266" y="1951600"/>
            <a:ext cx="3313466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F737F"/>
                </a:solidFill>
                <a:latin typeface="Inter"/>
              </a:rPr>
              <a:t>2 items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4409266" y="2221600"/>
            <a:ext cx="3373466" cy="300000"/>
          </a:xfrm>
          <a:prstGeom prst="roundRect">
            <a:avLst>
              <a:gd name="adj" fmla="val 1185"/>
            </a:avLst>
          </a:prstGeom>
          <a:solidFill>
            <a:srgbClr val="2B3243"/>
          </a:solidFill>
          <a:ln w="6350">
            <a:solidFill>
              <a:srgbClr val="57CEA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ectangle 23"/>
          <p:cNvSpPr/>
          <p:nvPr/>
        </p:nvSpPr>
        <p:spPr>
          <a:xfrm>
            <a:off x="4409266" y="2261600"/>
            <a:ext cx="30000" cy="22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4489266" y="2251600"/>
            <a:ext cx="3243466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9FA2A9"/>
                </a:solidFill>
                <a:latin typeface="Inter"/>
              </a:rPr>
              <a:t>API development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4409266" y="2641600"/>
            <a:ext cx="3373466" cy="300000"/>
          </a:xfrm>
          <a:prstGeom prst="roundRect">
            <a:avLst>
              <a:gd name="adj" fmla="val 1185"/>
            </a:avLst>
          </a:prstGeom>
          <a:solidFill>
            <a:srgbClr val="2B3243"/>
          </a:solidFill>
          <a:ln w="6350">
            <a:solidFill>
              <a:srgbClr val="57CEA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ectangle 26"/>
          <p:cNvSpPr/>
          <p:nvPr/>
        </p:nvSpPr>
        <p:spPr>
          <a:xfrm>
            <a:off x="4409266" y="2681600"/>
            <a:ext cx="30000" cy="22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4489266" y="2671600"/>
            <a:ext cx="3243466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9FA2A9"/>
                </a:solidFill>
                <a:latin typeface="Inter"/>
              </a:rPr>
              <a:t>Frontend build</a:t>
            </a:r>
          </a:p>
        </p:txBody>
      </p:sp>
      <p:cxnSp>
        <p:nvCxnSpPr>
          <p:cNvPr id="29" name="Connector 28"/>
          <p:cNvCxnSpPr/>
          <p:nvPr/>
        </p:nvCxnSpPr>
        <p:spPr>
          <a:xfrm>
            <a:off x="4459266" y="5980800"/>
            <a:ext cx="3273466" cy="0"/>
          </a:xfrm>
          <a:prstGeom prst="line">
            <a:avLst/>
          </a:prstGeom>
          <a:ln w="6350">
            <a:solidFill>
              <a:srgbClr val="33394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ounded Rectangle 29"/>
          <p:cNvSpPr/>
          <p:nvPr/>
        </p:nvSpPr>
        <p:spPr>
          <a:xfrm>
            <a:off x="8032732" y="1571600"/>
            <a:ext cx="3473466" cy="4529200"/>
          </a:xfrm>
          <a:prstGeom prst="roundRect">
            <a:avLst>
              <a:gd name="adj" fmla="val 1324"/>
            </a:avLst>
          </a:prstGeom>
          <a:solidFill>
            <a:srgbClr val="22293B"/>
          </a:solidFill>
          <a:ln w="9525">
            <a:solidFill>
              <a:srgbClr val="3F455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ectangle 30"/>
          <p:cNvSpPr/>
          <p:nvPr/>
        </p:nvSpPr>
        <p:spPr>
          <a:xfrm>
            <a:off x="8032733" y="1571600"/>
            <a:ext cx="3473464" cy="5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8112732" y="1671600"/>
            <a:ext cx="331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EF4444"/>
                </a:solidFill>
                <a:latin typeface="Inter"/>
              </a:rPr>
              <a:t>DONE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8112732" y="1951600"/>
            <a:ext cx="3313466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F737F"/>
                </a:solidFill>
                <a:latin typeface="Inter"/>
              </a:rPr>
              <a:t>3 items</a:t>
            </a:r>
          </a:p>
        </p:txBody>
      </p:sp>
      <p:sp>
        <p:nvSpPr>
          <p:cNvPr id="34" name="Rounded Rectangle 33"/>
          <p:cNvSpPr/>
          <p:nvPr/>
        </p:nvSpPr>
        <p:spPr>
          <a:xfrm>
            <a:off x="8082732" y="2221600"/>
            <a:ext cx="3373466" cy="300000"/>
          </a:xfrm>
          <a:prstGeom prst="roundRect">
            <a:avLst>
              <a:gd name="adj" fmla="val 1185"/>
            </a:avLst>
          </a:prstGeom>
          <a:solidFill>
            <a:srgbClr val="2B3243"/>
          </a:solidFill>
          <a:ln w="6350">
            <a:solidFill>
              <a:srgbClr val="F37C7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Rectangle 34"/>
          <p:cNvSpPr/>
          <p:nvPr/>
        </p:nvSpPr>
        <p:spPr>
          <a:xfrm>
            <a:off x="8082732" y="2261600"/>
            <a:ext cx="30000" cy="22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8162732" y="2251600"/>
            <a:ext cx="3243466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9FA2A9"/>
                </a:solidFill>
                <a:latin typeface="Inter"/>
              </a:rPr>
              <a:t>Project charter</a:t>
            </a:r>
          </a:p>
        </p:txBody>
      </p:sp>
      <p:sp>
        <p:nvSpPr>
          <p:cNvPr id="37" name="Rounded Rectangle 36"/>
          <p:cNvSpPr/>
          <p:nvPr/>
        </p:nvSpPr>
        <p:spPr>
          <a:xfrm>
            <a:off x="8082732" y="2641600"/>
            <a:ext cx="3373466" cy="300000"/>
          </a:xfrm>
          <a:prstGeom prst="roundRect">
            <a:avLst>
              <a:gd name="adj" fmla="val 1185"/>
            </a:avLst>
          </a:prstGeom>
          <a:solidFill>
            <a:srgbClr val="2B3243"/>
          </a:solidFill>
          <a:ln w="6350">
            <a:solidFill>
              <a:srgbClr val="F37C7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Rectangle 37"/>
          <p:cNvSpPr/>
          <p:nvPr/>
        </p:nvSpPr>
        <p:spPr>
          <a:xfrm>
            <a:off x="8082732" y="2681600"/>
            <a:ext cx="30000" cy="22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TextBox 38"/>
          <p:cNvSpPr txBox="1"/>
          <p:nvPr/>
        </p:nvSpPr>
        <p:spPr>
          <a:xfrm>
            <a:off x="8162732" y="2671600"/>
            <a:ext cx="3243466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9FA2A9"/>
                </a:solidFill>
                <a:latin typeface="Inter"/>
              </a:rPr>
              <a:t>Team onboarding</a:t>
            </a:r>
          </a:p>
        </p:txBody>
      </p:sp>
      <p:sp>
        <p:nvSpPr>
          <p:cNvPr id="40" name="Rounded Rectangle 39"/>
          <p:cNvSpPr/>
          <p:nvPr/>
        </p:nvSpPr>
        <p:spPr>
          <a:xfrm>
            <a:off x="8082732" y="3061600"/>
            <a:ext cx="3373466" cy="300000"/>
          </a:xfrm>
          <a:prstGeom prst="roundRect">
            <a:avLst>
              <a:gd name="adj" fmla="val 1185"/>
            </a:avLst>
          </a:prstGeom>
          <a:solidFill>
            <a:srgbClr val="2B3243"/>
          </a:solidFill>
          <a:ln w="6350">
            <a:solidFill>
              <a:srgbClr val="F37C7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Rectangle 40"/>
          <p:cNvSpPr/>
          <p:nvPr/>
        </p:nvSpPr>
        <p:spPr>
          <a:xfrm>
            <a:off x="8082732" y="3101600"/>
            <a:ext cx="30000" cy="22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8162732" y="3091600"/>
            <a:ext cx="3243466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9FA2A9"/>
                </a:solidFill>
                <a:latin typeface="Inter"/>
              </a:rPr>
              <a:t>Architecture review</a:t>
            </a:r>
          </a:p>
        </p:txBody>
      </p:sp>
      <p:cxnSp>
        <p:nvCxnSpPr>
          <p:cNvPr id="43" name="Connector 42"/>
          <p:cNvCxnSpPr/>
          <p:nvPr/>
        </p:nvCxnSpPr>
        <p:spPr>
          <a:xfrm>
            <a:off x="8132732" y="5980800"/>
            <a:ext cx="3273466" cy="0"/>
          </a:xfrm>
          <a:prstGeom prst="line">
            <a:avLst/>
          </a:prstGeom>
          <a:ln w="6350">
            <a:solidFill>
              <a:srgbClr val="33394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Rectangle 4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TextBox 4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30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RISK ASSESSMENT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1250800" y="1686600"/>
            <a:ext cx="1836666" cy="1303333"/>
          </a:xfrm>
          <a:prstGeom prst="roundRect">
            <a:avLst>
              <a:gd name="adj" fmla="val 3266"/>
            </a:avLst>
          </a:prstGeom>
          <a:solidFill>
            <a:srgbClr val="23BE8B"/>
          </a:solidFill>
          <a:ln w="9525">
            <a:solidFill>
              <a:srgbClr val="3FC79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3117466" y="1686600"/>
            <a:ext cx="1836666" cy="1303333"/>
          </a:xfrm>
          <a:prstGeom prst="roundRect">
            <a:avLst>
              <a:gd name="adj" fmla="val 3266"/>
            </a:avLst>
          </a:prstGeom>
          <a:solidFill>
            <a:srgbClr val="F5A51E"/>
          </a:solidFill>
          <a:ln w="9525">
            <a:solidFill>
              <a:srgbClr val="F7B13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4984132" y="1686600"/>
            <a:ext cx="1836666" cy="1303333"/>
          </a:xfrm>
          <a:prstGeom prst="roundRect">
            <a:avLst>
              <a:gd name="adj" fmla="val 3266"/>
            </a:avLst>
          </a:prstGeom>
          <a:solidFill>
            <a:srgbClr val="F05252"/>
          </a:solidFill>
          <a:ln w="9525">
            <a:solidFill>
              <a:srgbClr val="F269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1250800" y="3019933"/>
            <a:ext cx="1836666" cy="1303333"/>
          </a:xfrm>
          <a:prstGeom prst="roundRect">
            <a:avLst>
              <a:gd name="adj" fmla="val 3266"/>
            </a:avLst>
          </a:prstGeom>
          <a:solidFill>
            <a:srgbClr val="AEF3D3"/>
          </a:solidFill>
          <a:ln w="9525">
            <a:solidFill>
              <a:srgbClr val="B8F5D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ounded Rectangle 8"/>
          <p:cNvSpPr/>
          <p:nvPr/>
        </p:nvSpPr>
        <p:spPr>
          <a:xfrm>
            <a:off x="3117466" y="3019933"/>
            <a:ext cx="1836666" cy="1303333"/>
          </a:xfrm>
          <a:prstGeom prst="roundRect">
            <a:avLst>
              <a:gd name="adj" fmla="val 3266"/>
            </a:avLst>
          </a:prstGeom>
          <a:solidFill>
            <a:srgbClr val="FCD65B"/>
          </a:solidFill>
          <a:ln w="9525">
            <a:solidFill>
              <a:srgbClr val="FCDB7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ounded Rectangle 9"/>
          <p:cNvSpPr/>
          <p:nvPr/>
        </p:nvSpPr>
        <p:spPr>
          <a:xfrm>
            <a:off x="4984132" y="3019933"/>
            <a:ext cx="1836666" cy="1303333"/>
          </a:xfrm>
          <a:prstGeom prst="roundRect">
            <a:avLst>
              <a:gd name="adj" fmla="val 3266"/>
            </a:avLst>
          </a:prstGeom>
          <a:solidFill>
            <a:srgbClr val="F5A51E"/>
          </a:solidFill>
          <a:ln w="9525">
            <a:solidFill>
              <a:srgbClr val="F7B13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1250800" y="4353266"/>
            <a:ext cx="1836666" cy="1303333"/>
          </a:xfrm>
          <a:prstGeom prst="roundRect">
            <a:avLst>
              <a:gd name="adj" fmla="val 3266"/>
            </a:avLst>
          </a:prstGeom>
          <a:solidFill>
            <a:srgbClr val="D4FAE7"/>
          </a:solidFill>
          <a:ln w="9525">
            <a:solidFill>
              <a:srgbClr val="DAFBE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ounded Rectangle 11"/>
          <p:cNvSpPr/>
          <p:nvPr/>
        </p:nvSpPr>
        <p:spPr>
          <a:xfrm>
            <a:off x="3117466" y="4353266"/>
            <a:ext cx="1836666" cy="1303333"/>
          </a:xfrm>
          <a:prstGeom prst="roundRect">
            <a:avLst>
              <a:gd name="adj" fmla="val 3266"/>
            </a:avLst>
          </a:prstGeom>
          <a:solidFill>
            <a:srgbClr val="AEF3D3"/>
          </a:solidFill>
          <a:ln w="9525">
            <a:solidFill>
              <a:srgbClr val="B8F5D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ounded Rectangle 12"/>
          <p:cNvSpPr/>
          <p:nvPr/>
        </p:nvSpPr>
        <p:spPr>
          <a:xfrm>
            <a:off x="4984132" y="4353266"/>
            <a:ext cx="1836666" cy="1303333"/>
          </a:xfrm>
          <a:prstGeom prst="roundRect">
            <a:avLst>
              <a:gd name="adj" fmla="val 3266"/>
            </a:avLst>
          </a:prstGeom>
          <a:solidFill>
            <a:srgbClr val="FCD65B"/>
          </a:solidFill>
          <a:ln w="9525">
            <a:solidFill>
              <a:srgbClr val="FCDB7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1235800" y="1641600"/>
            <a:ext cx="5600000" cy="25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5722465" y="2158266"/>
            <a:ext cx="360000" cy="360000"/>
          </a:xfrm>
          <a:prstGeom prst="ellipse">
            <a:avLst/>
          </a:prstGeom>
          <a:solidFill>
            <a:srgbClr val="A5363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5792465" y="2228266"/>
            <a:ext cx="220000" cy="220000"/>
          </a:xfrm>
          <a:prstGeom prst="ellipse">
            <a:avLst/>
          </a:prstGeom>
          <a:solidFill>
            <a:srgbClr val="991B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4989132" y="2538266"/>
            <a:ext cx="1826666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991B1B"/>
                </a:solidFill>
                <a:latin typeface="Inter"/>
              </a:rPr>
              <a:t>Data Breach</a:t>
            </a:r>
          </a:p>
        </p:txBody>
      </p:sp>
      <p:sp>
        <p:nvSpPr>
          <p:cNvPr id="18" name="Oval 17"/>
          <p:cNvSpPr/>
          <p:nvPr/>
        </p:nvSpPr>
        <p:spPr>
          <a:xfrm>
            <a:off x="5722465" y="3491599"/>
            <a:ext cx="360000" cy="360000"/>
          </a:xfrm>
          <a:prstGeom prst="ellipse">
            <a:avLst/>
          </a:prstGeom>
          <a:solidFill>
            <a:srgbClr val="F05A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5792465" y="3561599"/>
            <a:ext cx="220000" cy="22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4989132" y="3871599"/>
            <a:ext cx="1826666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EF4444"/>
                </a:solidFill>
                <a:latin typeface="Inter"/>
              </a:rPr>
              <a:t>Supply Chain</a:t>
            </a:r>
          </a:p>
        </p:txBody>
      </p:sp>
      <p:sp>
        <p:nvSpPr>
          <p:cNvPr id="21" name="Oval 20"/>
          <p:cNvSpPr/>
          <p:nvPr/>
        </p:nvSpPr>
        <p:spPr>
          <a:xfrm>
            <a:off x="3855799" y="3491599"/>
            <a:ext cx="360000" cy="360000"/>
          </a:xfrm>
          <a:prstGeom prst="ellipse">
            <a:avLst/>
          </a:prstGeom>
          <a:solidFill>
            <a:srgbClr val="F6A92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3925799" y="3561599"/>
            <a:ext cx="220000" cy="22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3122466" y="3871599"/>
            <a:ext cx="1826666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F59E0B"/>
                </a:solidFill>
                <a:latin typeface="Inter"/>
              </a:rPr>
              <a:t>Compliance</a:t>
            </a:r>
          </a:p>
        </p:txBody>
      </p:sp>
      <p:sp>
        <p:nvSpPr>
          <p:cNvPr id="24" name="Oval 23"/>
          <p:cNvSpPr/>
          <p:nvPr/>
        </p:nvSpPr>
        <p:spPr>
          <a:xfrm>
            <a:off x="5722465" y="3491599"/>
            <a:ext cx="360000" cy="360000"/>
          </a:xfrm>
          <a:prstGeom prst="ellipse">
            <a:avLst/>
          </a:prstGeom>
          <a:solidFill>
            <a:srgbClr val="F6A92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Oval 24"/>
          <p:cNvSpPr/>
          <p:nvPr/>
        </p:nvSpPr>
        <p:spPr>
          <a:xfrm>
            <a:off x="5792465" y="3561599"/>
            <a:ext cx="220000" cy="22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4989132" y="3871599"/>
            <a:ext cx="1826666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F59E0B"/>
                </a:solidFill>
                <a:latin typeface="Inter"/>
              </a:rPr>
              <a:t>Talent</a:t>
            </a:r>
          </a:p>
        </p:txBody>
      </p:sp>
      <p:sp>
        <p:nvSpPr>
          <p:cNvPr id="27" name="Oval 26"/>
          <p:cNvSpPr/>
          <p:nvPr/>
        </p:nvSpPr>
        <p:spPr>
          <a:xfrm>
            <a:off x="5722465" y="3491599"/>
            <a:ext cx="360000" cy="360000"/>
          </a:xfrm>
          <a:prstGeom prst="ellipse">
            <a:avLst/>
          </a:prstGeom>
          <a:solidFill>
            <a:srgbClr val="F05A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Oval 27"/>
          <p:cNvSpPr/>
          <p:nvPr/>
        </p:nvSpPr>
        <p:spPr>
          <a:xfrm>
            <a:off x="5792465" y="3561599"/>
            <a:ext cx="220000" cy="22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4989132" y="3871599"/>
            <a:ext cx="1826666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EF4444"/>
                </a:solidFill>
                <a:latin typeface="Inter"/>
              </a:rPr>
              <a:t>Market Shift</a:t>
            </a:r>
          </a:p>
        </p:txBody>
      </p:sp>
      <p:sp>
        <p:nvSpPr>
          <p:cNvPr id="30" name="Oval 29"/>
          <p:cNvSpPr/>
          <p:nvPr/>
        </p:nvSpPr>
        <p:spPr>
          <a:xfrm>
            <a:off x="1989133" y="4824932"/>
            <a:ext cx="360000" cy="360000"/>
          </a:xfrm>
          <a:prstGeom prst="ellipse">
            <a:avLst/>
          </a:prstGeom>
          <a:solidFill>
            <a:srgbClr val="2CC19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2059133" y="4894932"/>
            <a:ext cx="220000" cy="22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1255800" y="5204932"/>
            <a:ext cx="1826666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0B981"/>
                </a:solidFill>
                <a:latin typeface="Inter"/>
              </a:rPr>
              <a:t>Technology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235800" y="5751600"/>
            <a:ext cx="56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878B94"/>
                </a:solidFill>
                <a:latin typeface="Inter"/>
              </a:rPr>
              <a:t>Likelihood</a:t>
            </a:r>
          </a:p>
        </p:txBody>
      </p:sp>
      <p:cxnSp>
        <p:nvCxnSpPr>
          <p:cNvPr id="34" name="Connector 33"/>
          <p:cNvCxnSpPr/>
          <p:nvPr/>
        </p:nvCxnSpPr>
        <p:spPr>
          <a:xfrm>
            <a:off x="1435800" y="5731600"/>
            <a:ext cx="5200000" cy="0"/>
          </a:xfrm>
          <a:prstGeom prst="line">
            <a:avLst/>
          </a:prstGeom>
          <a:ln w="127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735800" y="3521600"/>
            <a:ext cx="45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878B94"/>
                </a:solidFill>
                <a:latin typeface="Inter"/>
              </a:rPr>
              <a:t>Impact</a:t>
            </a:r>
          </a:p>
        </p:txBody>
      </p:sp>
      <p:cxnSp>
        <p:nvCxnSpPr>
          <p:cNvPr id="36" name="Connector 35"/>
          <p:cNvCxnSpPr/>
          <p:nvPr/>
        </p:nvCxnSpPr>
        <p:spPr>
          <a:xfrm flipV="1">
            <a:off x="1175800" y="1871600"/>
            <a:ext cx="0" cy="3600000"/>
          </a:xfrm>
          <a:prstGeom prst="line">
            <a:avLst/>
          </a:prstGeom>
          <a:ln w="127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1235800" y="1421600"/>
            <a:ext cx="1866666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878B94"/>
                </a:solidFill>
                <a:latin typeface="Inter"/>
              </a:rPr>
              <a:t>Low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3102466" y="1421600"/>
            <a:ext cx="1866666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878B94"/>
                </a:solidFill>
                <a:latin typeface="Inter"/>
              </a:rPr>
              <a:t>Med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4969132" y="1421600"/>
            <a:ext cx="1866666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878B94"/>
                </a:solidFill>
                <a:latin typeface="Inter"/>
              </a:rPr>
              <a:t>High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785800" y="1671600"/>
            <a:ext cx="400000" cy="1333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878B94"/>
                </a:solidFill>
                <a:latin typeface="Inter"/>
              </a:rPr>
              <a:t>High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785800" y="3004933"/>
            <a:ext cx="400000" cy="1333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878B94"/>
                </a:solidFill>
                <a:latin typeface="Inter"/>
              </a:rPr>
              <a:t>Med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785800" y="4338266"/>
            <a:ext cx="400000" cy="1333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878B94"/>
                </a:solidFill>
                <a:latin typeface="Inter"/>
              </a:rPr>
              <a:t>Low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7235800" y="1571600"/>
            <a:ext cx="250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878B94"/>
                </a:solidFill>
                <a:latin typeface="Inter"/>
              </a:rPr>
              <a:t>SEVERITY</a:t>
            </a:r>
          </a:p>
        </p:txBody>
      </p:sp>
      <p:sp>
        <p:nvSpPr>
          <p:cNvPr id="44" name="Oval 43"/>
          <p:cNvSpPr/>
          <p:nvPr/>
        </p:nvSpPr>
        <p:spPr>
          <a:xfrm>
            <a:off x="7275800" y="1891600"/>
            <a:ext cx="120000" cy="12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TextBox 44"/>
          <p:cNvSpPr txBox="1"/>
          <p:nvPr/>
        </p:nvSpPr>
        <p:spPr>
          <a:xfrm>
            <a:off x="7475800" y="1871600"/>
            <a:ext cx="18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900" b="0" i="0">
                <a:solidFill>
                  <a:srgbClr val="10B981"/>
                </a:solidFill>
                <a:latin typeface="Inter"/>
              </a:rPr>
              <a:t>LOW</a:t>
            </a:r>
          </a:p>
        </p:txBody>
      </p:sp>
      <p:sp>
        <p:nvSpPr>
          <p:cNvPr id="46" name="Oval 45"/>
          <p:cNvSpPr/>
          <p:nvPr/>
        </p:nvSpPr>
        <p:spPr>
          <a:xfrm>
            <a:off x="7275800" y="2271600"/>
            <a:ext cx="120000" cy="12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TextBox 46"/>
          <p:cNvSpPr txBox="1"/>
          <p:nvPr/>
        </p:nvSpPr>
        <p:spPr>
          <a:xfrm>
            <a:off x="7475800" y="2251600"/>
            <a:ext cx="18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900" b="0" i="0">
                <a:solidFill>
                  <a:srgbClr val="F59E0B"/>
                </a:solidFill>
                <a:latin typeface="Inter"/>
              </a:rPr>
              <a:t>MEDIUM</a:t>
            </a:r>
          </a:p>
        </p:txBody>
      </p:sp>
      <p:sp>
        <p:nvSpPr>
          <p:cNvPr id="48" name="Oval 47"/>
          <p:cNvSpPr/>
          <p:nvPr/>
        </p:nvSpPr>
        <p:spPr>
          <a:xfrm>
            <a:off x="7275800" y="2651600"/>
            <a:ext cx="120000" cy="12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9" name="TextBox 48"/>
          <p:cNvSpPr txBox="1"/>
          <p:nvPr/>
        </p:nvSpPr>
        <p:spPr>
          <a:xfrm>
            <a:off x="7475800" y="2631600"/>
            <a:ext cx="18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900" b="0" i="0">
                <a:solidFill>
                  <a:srgbClr val="EF4444"/>
                </a:solidFill>
                <a:latin typeface="Inter"/>
              </a:rPr>
              <a:t>HIGH</a:t>
            </a:r>
          </a:p>
        </p:txBody>
      </p:sp>
      <p:sp>
        <p:nvSpPr>
          <p:cNvPr id="50" name="Oval 49"/>
          <p:cNvSpPr/>
          <p:nvPr/>
        </p:nvSpPr>
        <p:spPr>
          <a:xfrm>
            <a:off x="7275800" y="3031600"/>
            <a:ext cx="120000" cy="120000"/>
          </a:xfrm>
          <a:prstGeom prst="ellipse">
            <a:avLst/>
          </a:prstGeom>
          <a:solidFill>
            <a:srgbClr val="991B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1" name="TextBox 50"/>
          <p:cNvSpPr txBox="1"/>
          <p:nvPr/>
        </p:nvSpPr>
        <p:spPr>
          <a:xfrm>
            <a:off x="7475800" y="3011600"/>
            <a:ext cx="18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900" b="0" i="0">
                <a:solidFill>
                  <a:srgbClr val="991B1B"/>
                </a:solidFill>
                <a:latin typeface="Inter"/>
              </a:rPr>
              <a:t>CRITICAL</a:t>
            </a:r>
          </a:p>
        </p:txBody>
      </p:sp>
      <p:sp>
        <p:nvSpPr>
          <p:cNvPr id="52" name="Rectangle 5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3" name="TextBox 52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31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6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85800" y="785800"/>
            <a:ext cx="150000" cy="3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685800" y="785800"/>
            <a:ext cx="3" cy="15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11356200" y="6072197"/>
            <a:ext cx="150000" cy="3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11506197" y="5922200"/>
            <a:ext cx="3" cy="15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2229000"/>
            <a:ext cx="108204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6000" b="1" i="0">
                <a:solidFill>
                  <a:srgbClr val="06B6D4"/>
                </a:solidFill>
                <a:latin typeface="Inter"/>
              </a:rPr>
              <a:t>06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5800" y="3129000"/>
            <a:ext cx="1082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FFFFFF"/>
                </a:solidFill>
                <a:latin typeface="Inter"/>
              </a:rPr>
              <a:t>DELIVERABLES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685800" y="3929000"/>
            <a:ext cx="8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7B7F89"/>
                </a:solidFill>
                <a:latin typeface="Inter"/>
              </a:rPr>
              <a:t>Tangible outcomes and milestones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32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STRATEGIC PRIORITIES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471600"/>
            <a:ext cx="5210200" cy="4500000"/>
          </a:xfrm>
          <a:prstGeom prst="roundRect">
            <a:avLst>
              <a:gd name="adj" fmla="val 1151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5210200" cy="508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358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FFFFFF"/>
                </a:solidFill>
                <a:latin typeface="Inter"/>
              </a:rPr>
              <a:t>Short-Term Goals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358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06B6D4"/>
              </a:buClr>
            </a:pPr>
            <a:r>
              <a:rPr sz="1400">
                <a:solidFill>
                  <a:srgbClr val="FFFFFF"/>
                </a:solidFill>
                <a:latin typeface="Inter"/>
              </a:rPr>
              <a:t>Launch Phase 2 platform by Q2 2026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06B6D4"/>
              </a:buClr>
            </a:pPr>
            <a:r>
              <a:rPr sz="1400">
                <a:solidFill>
                  <a:srgbClr val="FFFFFF"/>
                </a:solidFill>
                <a:latin typeface="Inter"/>
              </a:rPr>
              <a:t>Achieve 15% market share in target segments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06B6D4"/>
              </a:buClr>
            </a:pPr>
            <a:r>
              <a:rPr sz="1400">
                <a:solidFill>
                  <a:srgbClr val="FFFFFF"/>
                </a:solidFill>
                <a:latin typeface="Inter"/>
              </a:rPr>
              <a:t>Reduce operational costs by 12%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06B6D4"/>
              </a:buClr>
            </a:pPr>
            <a:r>
              <a:rPr sz="1400">
                <a:solidFill>
                  <a:srgbClr val="FFFFFF"/>
                </a:solidFill>
                <a:latin typeface="Inter"/>
              </a:rPr>
              <a:t>Complete digital transformation initiative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296000" y="1471600"/>
            <a:ext cx="5210200" cy="4500000"/>
          </a:xfrm>
          <a:prstGeom prst="roundRect">
            <a:avLst>
              <a:gd name="adj" fmla="val 1151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296000" y="1471600"/>
            <a:ext cx="5210200" cy="508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4460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FFFFFF"/>
                </a:solidFill>
                <a:latin typeface="Inter"/>
              </a:rPr>
              <a:t>Long-Term Vision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4460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06B6D4"/>
              </a:buClr>
            </a:pPr>
            <a:r>
              <a:rPr sz="1400">
                <a:solidFill>
                  <a:srgbClr val="FFFFFF"/>
                </a:solidFill>
                <a:latin typeface="Inter"/>
              </a:rPr>
              <a:t>Establish market leadership in 3 regions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06B6D4"/>
              </a:buClr>
            </a:pPr>
            <a:r>
              <a:rPr sz="1400">
                <a:solidFill>
                  <a:srgbClr val="FFFFFF"/>
                </a:solidFill>
                <a:latin typeface="Inter"/>
              </a:rPr>
              <a:t>Build sustainable competitive moat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06B6D4"/>
              </a:buClr>
            </a:pPr>
            <a:r>
              <a:rPr sz="1400">
                <a:solidFill>
                  <a:srgbClr val="FFFFFF"/>
                </a:solidFill>
                <a:latin typeface="Inter"/>
              </a:rPr>
              <a:t>Achieve $1B revenue milestone by 2028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06B6D4"/>
              </a:buClr>
            </a:pPr>
            <a:r>
              <a:rPr sz="1400">
                <a:solidFill>
                  <a:srgbClr val="FFFFFF"/>
                </a:solidFill>
                <a:latin typeface="Inter"/>
              </a:rPr>
              <a:t>Develop AI-powered service offerings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33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KEY FOCUS AREAS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471600"/>
            <a:ext cx="3406800" cy="4200000"/>
          </a:xfrm>
          <a:prstGeom prst="roundRect">
            <a:avLst>
              <a:gd name="adj" fmla="val 1428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3406800" cy="508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2109200" y="1841600"/>
            <a:ext cx="560000" cy="56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21092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858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Platform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358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9FA2A9"/>
                </a:solidFill>
                <a:latin typeface="Inter"/>
              </a:rPr>
              <a:t>Scalable infrastructure handling 10B+ requests with sub-50ms latency.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1537500" y="5611600"/>
            <a:ext cx="1703400" cy="0"/>
          </a:xfrm>
          <a:prstGeom prst="line">
            <a:avLst/>
          </a:prstGeom>
          <a:ln w="38100">
            <a:solidFill>
              <a:srgbClr val="2563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11"/>
          <p:cNvSpPr/>
          <p:nvPr/>
        </p:nvSpPr>
        <p:spPr>
          <a:xfrm>
            <a:off x="4392600" y="1471600"/>
            <a:ext cx="3406800" cy="4200000"/>
          </a:xfrm>
          <a:prstGeom prst="roundRect">
            <a:avLst>
              <a:gd name="adj" fmla="val 1428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ectangle 12"/>
          <p:cNvSpPr/>
          <p:nvPr/>
        </p:nvSpPr>
        <p:spPr>
          <a:xfrm>
            <a:off x="4392600" y="1471600"/>
            <a:ext cx="3406800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5816000" y="1841600"/>
            <a:ext cx="560000" cy="56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58160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4926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Developer Tools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5426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9FA2A9"/>
                </a:solidFill>
                <a:latin typeface="Inter"/>
              </a:rPr>
              <a:t>SDK, CLI, and documentation that developers actually love to use.</a:t>
            </a:r>
          </a:p>
        </p:txBody>
      </p:sp>
      <p:cxnSp>
        <p:nvCxnSpPr>
          <p:cNvPr id="18" name="Connector 17"/>
          <p:cNvCxnSpPr/>
          <p:nvPr/>
        </p:nvCxnSpPr>
        <p:spPr>
          <a:xfrm>
            <a:off x="5244300" y="5611600"/>
            <a:ext cx="1703400" cy="0"/>
          </a:xfrm>
          <a:prstGeom prst="line">
            <a:avLst/>
          </a:prstGeom>
          <a:ln w="38100">
            <a:solidFill>
              <a:srgbClr val="10B98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8099400" y="1471600"/>
            <a:ext cx="3406800" cy="4200000"/>
          </a:xfrm>
          <a:prstGeom prst="roundRect">
            <a:avLst>
              <a:gd name="adj" fmla="val 1428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ectangle 19"/>
          <p:cNvSpPr/>
          <p:nvPr/>
        </p:nvSpPr>
        <p:spPr>
          <a:xfrm>
            <a:off x="8099400" y="1471600"/>
            <a:ext cx="3406800" cy="508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9522800" y="1841600"/>
            <a:ext cx="560000" cy="56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95228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81994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Intelligence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2494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9FA2A9"/>
                </a:solidFill>
                <a:latin typeface="Inter"/>
              </a:rPr>
              <a:t>AI-powered analytics turning platform data into actionable insights.</a:t>
            </a:r>
          </a:p>
        </p:txBody>
      </p:sp>
      <p:cxnSp>
        <p:nvCxnSpPr>
          <p:cNvPr id="25" name="Connector 24"/>
          <p:cNvCxnSpPr/>
          <p:nvPr/>
        </p:nvCxnSpPr>
        <p:spPr>
          <a:xfrm>
            <a:off x="8951100" y="5611600"/>
            <a:ext cx="1703400" cy="0"/>
          </a:xfrm>
          <a:prstGeom prst="line">
            <a:avLst/>
          </a:prstGeom>
          <a:ln w="38100">
            <a:solidFill>
              <a:srgbClr val="EF444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34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" name="Connector 2"/>
          <p:cNvCxnSpPr/>
          <p:nvPr/>
        </p:nvCxnSpPr>
        <p:spPr>
          <a:xfrm>
            <a:off x="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8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16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24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>
            <a:off x="32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>
            <a:off x="40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>
            <a:off x="48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>
            <a:off x="56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/>
          <p:nvPr/>
        </p:nvCxnSpPr>
        <p:spPr>
          <a:xfrm>
            <a:off x="64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nector 11"/>
          <p:cNvCxnSpPr/>
          <p:nvPr/>
        </p:nvCxnSpPr>
        <p:spPr>
          <a:xfrm>
            <a:off x="72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ctor 12"/>
          <p:cNvCxnSpPr/>
          <p:nvPr/>
        </p:nvCxnSpPr>
        <p:spPr>
          <a:xfrm>
            <a:off x="80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nector 13"/>
          <p:cNvCxnSpPr/>
          <p:nvPr/>
        </p:nvCxnSpPr>
        <p:spPr>
          <a:xfrm>
            <a:off x="88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ctor 14"/>
          <p:cNvCxnSpPr/>
          <p:nvPr/>
        </p:nvCxnSpPr>
        <p:spPr>
          <a:xfrm>
            <a:off x="96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or 15"/>
          <p:cNvCxnSpPr/>
          <p:nvPr/>
        </p:nvCxnSpPr>
        <p:spPr>
          <a:xfrm>
            <a:off x="104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nector 16"/>
          <p:cNvCxnSpPr/>
          <p:nvPr/>
        </p:nvCxnSpPr>
        <p:spPr>
          <a:xfrm>
            <a:off x="112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nector 17"/>
          <p:cNvCxnSpPr/>
          <p:nvPr/>
        </p:nvCxnSpPr>
        <p:spPr>
          <a:xfrm>
            <a:off x="120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onnector 18"/>
          <p:cNvCxnSpPr/>
          <p:nvPr/>
        </p:nvCxnSpPr>
        <p:spPr>
          <a:xfrm>
            <a:off x="0" y="0"/>
            <a:ext cx="12192000" cy="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nector 19"/>
          <p:cNvCxnSpPr/>
          <p:nvPr/>
        </p:nvCxnSpPr>
        <p:spPr>
          <a:xfrm>
            <a:off x="0" y="800000"/>
            <a:ext cx="12192000" cy="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nector 20"/>
          <p:cNvCxnSpPr/>
          <p:nvPr/>
        </p:nvCxnSpPr>
        <p:spPr>
          <a:xfrm>
            <a:off x="0" y="1600000"/>
            <a:ext cx="12192000" cy="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Connector 21"/>
          <p:cNvCxnSpPr/>
          <p:nvPr/>
        </p:nvCxnSpPr>
        <p:spPr>
          <a:xfrm>
            <a:off x="0" y="2400000"/>
            <a:ext cx="12192000" cy="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nector 22"/>
          <p:cNvCxnSpPr/>
          <p:nvPr/>
        </p:nvCxnSpPr>
        <p:spPr>
          <a:xfrm>
            <a:off x="0" y="3200000"/>
            <a:ext cx="12192000" cy="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Connector 23"/>
          <p:cNvCxnSpPr/>
          <p:nvPr/>
        </p:nvCxnSpPr>
        <p:spPr>
          <a:xfrm>
            <a:off x="0" y="4000000"/>
            <a:ext cx="12192000" cy="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Connector 24"/>
          <p:cNvCxnSpPr/>
          <p:nvPr/>
        </p:nvCxnSpPr>
        <p:spPr>
          <a:xfrm>
            <a:off x="0" y="4800000"/>
            <a:ext cx="12192000" cy="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nector 25"/>
          <p:cNvCxnSpPr/>
          <p:nvPr/>
        </p:nvCxnSpPr>
        <p:spPr>
          <a:xfrm>
            <a:off x="0" y="5600000"/>
            <a:ext cx="12192000" cy="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Connector 26"/>
          <p:cNvCxnSpPr/>
          <p:nvPr/>
        </p:nvCxnSpPr>
        <p:spPr>
          <a:xfrm>
            <a:off x="0" y="6400000"/>
            <a:ext cx="12192000" cy="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ounded Rectangle 27"/>
          <p:cNvSpPr/>
          <p:nvPr/>
        </p:nvSpPr>
        <p:spPr>
          <a:xfrm>
            <a:off x="1828800" y="1829000"/>
            <a:ext cx="8534400" cy="3200000"/>
          </a:xfrm>
          <a:prstGeom prst="roundRect">
            <a:avLst>
              <a:gd name="adj" fmla="val 703"/>
            </a:avLst>
          </a:prstGeom>
          <a:solidFill>
            <a:srgbClr val="272E3F"/>
          </a:solidFill>
          <a:ln w="9525">
            <a:solidFill>
              <a:srgbClr val="4B515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1978800" y="1929000"/>
            <a:ext cx="8000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0" b="1" i="0">
                <a:solidFill>
                  <a:srgbClr val="06B6D4"/>
                </a:solidFill>
                <a:latin typeface="Inter"/>
              </a:rPr>
              <a:t>“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9413200" y="4229000"/>
            <a:ext cx="8000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0" b="1" i="0">
                <a:solidFill>
                  <a:srgbClr val="06B6D4"/>
                </a:solidFill>
                <a:latin typeface="Inter"/>
              </a:rPr>
              <a:t>”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2128800" y="2529000"/>
            <a:ext cx="7934400" cy="1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200" b="0" i="1">
                <a:solidFill>
                  <a:srgbClr val="FFFFFF"/>
                </a:solidFill>
                <a:latin typeface="Inter"/>
              </a:rPr>
              <a:t>The best infrastructure is invisible. When engineers can focus on building products instead of fighting their tools, that's when real innovation happens.</a:t>
            </a:r>
          </a:p>
        </p:txBody>
      </p:sp>
      <p:cxnSp>
        <p:nvCxnSpPr>
          <p:cNvPr id="32" name="Connector 31"/>
          <p:cNvCxnSpPr/>
          <p:nvPr/>
        </p:nvCxnSpPr>
        <p:spPr>
          <a:xfrm>
            <a:off x="5296000" y="4029000"/>
            <a:ext cx="1600000" cy="0"/>
          </a:xfrm>
          <a:prstGeom prst="line">
            <a:avLst/>
          </a:prstGeom>
          <a:ln w="254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2128800" y="4229000"/>
            <a:ext cx="7934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06B6D4"/>
                </a:solidFill>
                <a:latin typeface="Inter"/>
              </a:rPr>
              <a:t>Alex Rivera, CEO &amp; Co-Founder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2128800" y="4529000"/>
            <a:ext cx="7934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F737F"/>
                </a:solidFill>
                <a:latin typeface="Inter"/>
              </a:rPr>
              <a:t>NexTech Developer Conference Keynote, 2025</a:t>
            </a:r>
          </a:p>
        </p:txBody>
      </p:sp>
      <p:sp>
        <p:nvSpPr>
          <p:cNvPr id="35" name="Rectangle 34"/>
          <p:cNvSpPr/>
          <p:nvPr/>
        </p:nvSpPr>
        <p:spPr>
          <a:xfrm>
            <a:off x="1798800" y="1799000"/>
            <a:ext cx="150000" cy="4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ectangle 35"/>
          <p:cNvSpPr/>
          <p:nvPr/>
        </p:nvSpPr>
        <p:spPr>
          <a:xfrm>
            <a:off x="1798800" y="1799000"/>
            <a:ext cx="4" cy="15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Rectangle 36"/>
          <p:cNvSpPr/>
          <p:nvPr/>
        </p:nvSpPr>
        <p:spPr>
          <a:xfrm>
            <a:off x="10243200" y="5058996"/>
            <a:ext cx="150000" cy="4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Rectangle 37"/>
          <p:cNvSpPr/>
          <p:nvPr/>
        </p:nvSpPr>
        <p:spPr>
          <a:xfrm>
            <a:off x="10393196" y="4909000"/>
            <a:ext cx="4" cy="15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Rectangle 3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35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PERFORMANCE DASHBOARD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421600"/>
            <a:ext cx="3473466" cy="900000"/>
          </a:xfrm>
          <a:prstGeom prst="roundRect">
            <a:avLst>
              <a:gd name="adj" fmla="val 1727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21600"/>
            <a:ext cx="3473466" cy="508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35800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$850M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9FA2A9"/>
                </a:solidFill>
                <a:latin typeface="Inter"/>
              </a:rPr>
              <a:t>Revenue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4359266" y="1421600"/>
            <a:ext cx="3473466" cy="900000"/>
          </a:xfrm>
          <a:prstGeom prst="roundRect">
            <a:avLst>
              <a:gd name="adj" fmla="val 1727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4359266" y="1421600"/>
            <a:ext cx="3473466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4409266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2,500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409266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9FA2A9"/>
                </a:solidFill>
                <a:latin typeface="Inter"/>
              </a:rPr>
              <a:t>Employees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8032732" y="1421600"/>
            <a:ext cx="3473466" cy="900000"/>
          </a:xfrm>
          <a:prstGeom prst="roundRect">
            <a:avLst>
              <a:gd name="adj" fmla="val 1727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8032732" y="1421600"/>
            <a:ext cx="3473466" cy="508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082732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98%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082732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9FA2A9"/>
                </a:solidFill>
                <a:latin typeface="Inter"/>
              </a:rPr>
              <a:t>Satisfaction</a:t>
            </a:r>
          </a:p>
        </p:txBody>
      </p:sp>
      <p:graphicFrame>
        <p:nvGraphicFramePr>
          <p:cNvPr id="17" name="Chart 16"/>
          <p:cNvGraphicFramePr>
            <a:graphicFrameLocks noGrp="1"/>
          </p:cNvGraphicFramePr>
          <p:nvPr/>
        </p:nvGraphicFramePr>
        <p:xfrm>
          <a:off x="685800" y="2521600"/>
          <a:ext cx="5951220" cy="32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18" name="TextBox 17"/>
          <p:cNvSpPr txBox="1"/>
          <p:nvPr/>
        </p:nvSpPr>
        <p:spPr>
          <a:xfrm>
            <a:off x="6937020" y="2721600"/>
            <a:ext cx="45691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Project Completion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937020" y="31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FFFFFF"/>
                </a:solidFill>
                <a:latin typeface="Inter"/>
              </a:rPr>
              <a:t>Phase 1: Discovery  (100%)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6691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937020" y="37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FFFFFF"/>
                </a:solidFill>
                <a:latin typeface="Inter"/>
              </a:rPr>
              <a:t>Phase 2: Development  (75%)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6937020" y="40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57CEA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6937020" y="4051600"/>
            <a:ext cx="3426885" cy="80000"/>
          </a:xfrm>
          <a:prstGeom prst="roundRect">
            <a:avLst>
              <a:gd name="adj" fmla="val 1167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6937020" y="43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FFFFFF"/>
                </a:solidFill>
                <a:latin typeface="Inter"/>
              </a:rPr>
              <a:t>Phase 3: Testing  (45%)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6937020" y="46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F37C7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6937020" y="4651600"/>
            <a:ext cx="2056131" cy="80000"/>
          </a:xfrm>
          <a:prstGeom prst="roundRect">
            <a:avLst>
              <a:gd name="adj" fmla="val 1945"/>
            </a:avLst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6937020" y="49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FFFFFF"/>
                </a:solidFill>
                <a:latin typeface="Inter"/>
              </a:rPr>
              <a:t>Phase 4: Deployment  (15%)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6937020" y="52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AD8C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ounded Rectangle 29"/>
          <p:cNvSpPr/>
          <p:nvPr/>
        </p:nvSpPr>
        <p:spPr>
          <a:xfrm>
            <a:off x="6937020" y="5251600"/>
            <a:ext cx="685377" cy="80000"/>
          </a:xfrm>
          <a:prstGeom prst="roundRect">
            <a:avLst>
              <a:gd name="adj" fmla="val 5836"/>
            </a:avLst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ectangle 3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36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KEY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471600"/>
            <a:ext cx="3473466" cy="2136000"/>
          </a:xfrm>
          <a:prstGeom prst="roundRect">
            <a:avLst>
              <a:gd name="adj" fmla="val 1727"/>
            </a:avLst>
          </a:prstGeom>
          <a:solidFill>
            <a:srgbClr val="22293B"/>
          </a:solidFill>
          <a:ln w="9525">
            <a:solidFill>
              <a:srgbClr val="3F455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1" y="1471600"/>
            <a:ext cx="3473464" cy="5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2162533" y="1631600"/>
            <a:ext cx="520000" cy="520000"/>
          </a:xfrm>
          <a:prstGeom prst="ellipse">
            <a:avLst/>
          </a:prstGeom>
          <a:solidFill>
            <a:srgbClr val="3F75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2197533" y="1666600"/>
            <a:ext cx="450000" cy="450000"/>
          </a:xfrm>
          <a:prstGeom prst="ellipse">
            <a:avLst/>
          </a:prstGeom>
          <a:solidFill>
            <a:srgbClr val="326CE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9" name="Picture 8" descr="bar-char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0533" y="1739600"/>
            <a:ext cx="304000" cy="3040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45800" y="2241600"/>
            <a:ext cx="335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2563EB"/>
                </a:solidFill>
                <a:latin typeface="Inter"/>
              </a:rPr>
              <a:t>Analytics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65800" y="2621600"/>
            <a:ext cx="3313466" cy="88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878B94"/>
                </a:solidFill>
                <a:latin typeface="Inter"/>
              </a:rPr>
              <a:t>Real-time data insights and reporting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4359266" y="1471600"/>
            <a:ext cx="3473466" cy="2136000"/>
          </a:xfrm>
          <a:prstGeom prst="roundRect">
            <a:avLst>
              <a:gd name="adj" fmla="val 1727"/>
            </a:avLst>
          </a:prstGeom>
          <a:solidFill>
            <a:srgbClr val="22293B"/>
          </a:solidFill>
          <a:ln w="9525">
            <a:solidFill>
              <a:srgbClr val="3F455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ectangle 12"/>
          <p:cNvSpPr/>
          <p:nvPr/>
        </p:nvSpPr>
        <p:spPr>
          <a:xfrm>
            <a:off x="4359267" y="1471600"/>
            <a:ext cx="3473464" cy="5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5835999" y="1631600"/>
            <a:ext cx="520000" cy="520000"/>
          </a:xfrm>
          <a:prstGeom prst="ellipse">
            <a:avLst/>
          </a:prstGeom>
          <a:solidFill>
            <a:srgbClr val="2CC19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5870999" y="1666600"/>
            <a:ext cx="450000" cy="450000"/>
          </a:xfrm>
          <a:prstGeom prst="ellipse">
            <a:avLst/>
          </a:prstGeom>
          <a:solidFill>
            <a:srgbClr val="1EBD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6" name="Picture 15" descr="shield-check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999" y="1739600"/>
            <a:ext cx="304000" cy="304000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4419266" y="2241600"/>
            <a:ext cx="335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0B981"/>
                </a:solidFill>
                <a:latin typeface="Inter"/>
              </a:rPr>
              <a:t>Security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439266" y="2621600"/>
            <a:ext cx="3313466" cy="88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878B94"/>
                </a:solidFill>
                <a:latin typeface="Inter"/>
              </a:rPr>
              <a:t>Enterprise-grade protection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8032732" y="1471600"/>
            <a:ext cx="3473466" cy="2136000"/>
          </a:xfrm>
          <a:prstGeom prst="roundRect">
            <a:avLst>
              <a:gd name="adj" fmla="val 1727"/>
            </a:avLst>
          </a:prstGeom>
          <a:solidFill>
            <a:srgbClr val="22293B"/>
          </a:solidFill>
          <a:ln w="9525">
            <a:solidFill>
              <a:srgbClr val="3F455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ectangle 19"/>
          <p:cNvSpPr/>
          <p:nvPr/>
        </p:nvSpPr>
        <p:spPr>
          <a:xfrm>
            <a:off x="8032733" y="1471600"/>
            <a:ext cx="3473464" cy="5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9509465" y="1631600"/>
            <a:ext cx="520000" cy="520000"/>
          </a:xfrm>
          <a:prstGeom prst="ellipse">
            <a:avLst/>
          </a:prstGeom>
          <a:solidFill>
            <a:srgbClr val="F05A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9544465" y="1666600"/>
            <a:ext cx="450000" cy="450000"/>
          </a:xfrm>
          <a:prstGeom prst="ellipse">
            <a:avLst/>
          </a:prstGeom>
          <a:solidFill>
            <a:srgbClr val="EF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23" name="Picture 22" descr="glob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17465" y="1739600"/>
            <a:ext cx="304000" cy="304000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8092732" y="2241600"/>
            <a:ext cx="335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EF4444"/>
                </a:solidFill>
                <a:latin typeface="Inter"/>
              </a:rPr>
              <a:t>Global Reach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112732" y="2621600"/>
            <a:ext cx="3313466" cy="88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878B94"/>
                </a:solidFill>
                <a:latin typeface="Inter"/>
              </a:rPr>
              <a:t>Operations in 40+ countries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685800" y="3807600"/>
            <a:ext cx="3473466" cy="2136000"/>
          </a:xfrm>
          <a:prstGeom prst="roundRect">
            <a:avLst>
              <a:gd name="adj" fmla="val 1727"/>
            </a:avLst>
          </a:prstGeom>
          <a:solidFill>
            <a:srgbClr val="22293B"/>
          </a:solidFill>
          <a:ln w="9525">
            <a:solidFill>
              <a:srgbClr val="3F455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ectangle 26"/>
          <p:cNvSpPr/>
          <p:nvPr/>
        </p:nvSpPr>
        <p:spPr>
          <a:xfrm>
            <a:off x="685801" y="3807600"/>
            <a:ext cx="3473464" cy="5000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Oval 27"/>
          <p:cNvSpPr/>
          <p:nvPr/>
        </p:nvSpPr>
        <p:spPr>
          <a:xfrm>
            <a:off x="2162533" y="3967600"/>
            <a:ext cx="520000" cy="520000"/>
          </a:xfrm>
          <a:prstGeom prst="ellipse">
            <a:avLst/>
          </a:prstGeom>
          <a:solidFill>
            <a:srgbClr val="986FF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Oval 28"/>
          <p:cNvSpPr/>
          <p:nvPr/>
        </p:nvSpPr>
        <p:spPr>
          <a:xfrm>
            <a:off x="2197533" y="4002600"/>
            <a:ext cx="450000" cy="450000"/>
          </a:xfrm>
          <a:prstGeom prst="ellipse">
            <a:avLst/>
          </a:prstGeom>
          <a:solidFill>
            <a:srgbClr val="9165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30" name="Picture 29" descr="green-energy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70533" y="4075600"/>
            <a:ext cx="304000" cy="304000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745800" y="4577600"/>
            <a:ext cx="335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8B5CF6"/>
                </a:solidFill>
                <a:latin typeface="Inter"/>
              </a:rPr>
              <a:t>Performance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765800" y="4957600"/>
            <a:ext cx="3313466" cy="88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878B94"/>
                </a:solidFill>
                <a:latin typeface="Inter"/>
              </a:rPr>
              <a:t>Sub-50ms response times</a:t>
            </a:r>
          </a:p>
        </p:txBody>
      </p:sp>
      <p:sp>
        <p:nvSpPr>
          <p:cNvPr id="33" name="Rounded Rectangle 32"/>
          <p:cNvSpPr/>
          <p:nvPr/>
        </p:nvSpPr>
        <p:spPr>
          <a:xfrm>
            <a:off x="4359266" y="3807600"/>
            <a:ext cx="3473466" cy="2136000"/>
          </a:xfrm>
          <a:prstGeom prst="roundRect">
            <a:avLst>
              <a:gd name="adj" fmla="val 1727"/>
            </a:avLst>
          </a:prstGeom>
          <a:solidFill>
            <a:srgbClr val="22293B"/>
          </a:solidFill>
          <a:ln w="9525">
            <a:solidFill>
              <a:srgbClr val="3F455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Rectangle 33"/>
          <p:cNvSpPr/>
          <p:nvPr/>
        </p:nvSpPr>
        <p:spPr>
          <a:xfrm>
            <a:off x="4359267" y="3807600"/>
            <a:ext cx="3473464" cy="5000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Oval 34"/>
          <p:cNvSpPr/>
          <p:nvPr/>
        </p:nvSpPr>
        <p:spPr>
          <a:xfrm>
            <a:off x="5835999" y="3967600"/>
            <a:ext cx="520000" cy="520000"/>
          </a:xfrm>
          <a:prstGeom prst="ellipse">
            <a:avLst/>
          </a:prstGeom>
          <a:solidFill>
            <a:srgbClr val="F6A92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Oval 35"/>
          <p:cNvSpPr/>
          <p:nvPr/>
        </p:nvSpPr>
        <p:spPr>
          <a:xfrm>
            <a:off x="5870999" y="4002600"/>
            <a:ext cx="450000" cy="450000"/>
          </a:xfrm>
          <a:prstGeom prst="ellipse">
            <a:avLst/>
          </a:prstGeom>
          <a:solidFill>
            <a:srgbClr val="F5A31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37" name="Picture 36" descr="team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43999" y="4075600"/>
            <a:ext cx="304000" cy="304000"/>
          </a:xfrm>
          <a:prstGeom prst="rect">
            <a:avLst/>
          </a:prstGeom>
        </p:spPr>
      </p:pic>
      <p:sp>
        <p:nvSpPr>
          <p:cNvPr id="38" name="TextBox 37"/>
          <p:cNvSpPr txBox="1"/>
          <p:nvPr/>
        </p:nvSpPr>
        <p:spPr>
          <a:xfrm>
            <a:off x="4419266" y="4577600"/>
            <a:ext cx="335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F59E0B"/>
                </a:solidFill>
                <a:latin typeface="Inter"/>
              </a:rPr>
              <a:t>Team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4439266" y="4957600"/>
            <a:ext cx="3313466" cy="88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878B94"/>
                </a:solidFill>
                <a:latin typeface="Inter"/>
              </a:rPr>
              <a:t>2,500+ professionals worldwide</a:t>
            </a:r>
          </a:p>
        </p:txBody>
      </p:sp>
      <p:sp>
        <p:nvSpPr>
          <p:cNvPr id="40" name="Rounded Rectangle 39"/>
          <p:cNvSpPr/>
          <p:nvPr/>
        </p:nvSpPr>
        <p:spPr>
          <a:xfrm>
            <a:off x="8032732" y="3807600"/>
            <a:ext cx="3473466" cy="2136000"/>
          </a:xfrm>
          <a:prstGeom prst="roundRect">
            <a:avLst>
              <a:gd name="adj" fmla="val 1727"/>
            </a:avLst>
          </a:prstGeom>
          <a:solidFill>
            <a:srgbClr val="22293B"/>
          </a:solidFill>
          <a:ln w="9525">
            <a:solidFill>
              <a:srgbClr val="3F455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Rectangle 40"/>
          <p:cNvSpPr/>
          <p:nvPr/>
        </p:nvSpPr>
        <p:spPr>
          <a:xfrm>
            <a:off x="8032733" y="3807600"/>
            <a:ext cx="3473464" cy="5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Oval 41"/>
          <p:cNvSpPr/>
          <p:nvPr/>
        </p:nvSpPr>
        <p:spPr>
          <a:xfrm>
            <a:off x="9509465" y="3967600"/>
            <a:ext cx="520000" cy="520000"/>
          </a:xfrm>
          <a:prstGeom prst="ellipse">
            <a:avLst/>
          </a:prstGeom>
          <a:solidFill>
            <a:srgbClr val="23BED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Oval 42"/>
          <p:cNvSpPr/>
          <p:nvPr/>
        </p:nvSpPr>
        <p:spPr>
          <a:xfrm>
            <a:off x="9544465" y="4002600"/>
            <a:ext cx="450000" cy="450000"/>
          </a:xfrm>
          <a:prstGeom prst="ellipse">
            <a:avLst/>
          </a:prstGeom>
          <a:solidFill>
            <a:srgbClr val="14BAD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44" name="Picture 43" descr="certificate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17465" y="4075600"/>
            <a:ext cx="304000" cy="304000"/>
          </a:xfrm>
          <a:prstGeom prst="rect">
            <a:avLst/>
          </a:prstGeom>
        </p:spPr>
      </p:pic>
      <p:sp>
        <p:nvSpPr>
          <p:cNvPr id="45" name="TextBox 44"/>
          <p:cNvSpPr txBox="1"/>
          <p:nvPr/>
        </p:nvSpPr>
        <p:spPr>
          <a:xfrm>
            <a:off x="8092732" y="4577600"/>
            <a:ext cx="335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06B6D4"/>
                </a:solidFill>
                <a:latin typeface="Inter"/>
              </a:rPr>
              <a:t>Awards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8112732" y="4957600"/>
            <a:ext cx="3313466" cy="88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878B94"/>
                </a:solidFill>
                <a:latin typeface="Inter"/>
              </a:rPr>
              <a:t>Industry recognition and accolades</a:t>
            </a:r>
          </a:p>
        </p:txBody>
      </p:sp>
      <p:sp>
        <p:nvSpPr>
          <p:cNvPr id="47" name="Rectangle 4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TextBox 47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37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NEXT STEPS &amp; ACTION ITEMS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985800" y="1571600"/>
            <a:ext cx="0" cy="3150000"/>
          </a:xfrm>
          <a:prstGeom prst="line">
            <a:avLst/>
          </a:prstGeom>
          <a:ln w="3175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885800" y="1471600"/>
            <a:ext cx="200000" cy="20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1485800" y="1371600"/>
            <a:ext cx="8500000" cy="850000"/>
          </a:xfrm>
          <a:prstGeom prst="roundRect">
            <a:avLst>
              <a:gd name="adj" fmla="val 705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ectangle 7"/>
          <p:cNvSpPr/>
          <p:nvPr/>
        </p:nvSpPr>
        <p:spPr>
          <a:xfrm>
            <a:off x="1485800" y="1371600"/>
            <a:ext cx="8500000" cy="508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1685800" y="141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FFFFFF"/>
                </a:solidFill>
                <a:latin typeface="Inter"/>
              </a:rPr>
              <a:t>Finalize Strategy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685800" y="172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FA2A9"/>
                </a:solidFill>
                <a:latin typeface="Inter"/>
              </a:rPr>
              <a:t>Complete strategic plan review and board approval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485800" y="141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2563EB"/>
                </a:solidFill>
                <a:latin typeface="Inter"/>
              </a:rPr>
              <a:t>Executive Team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485800" y="172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9FA2A9"/>
                </a:solidFill>
                <a:latin typeface="Inter"/>
              </a:rPr>
              <a:t>Mar 2026</a:t>
            </a:r>
          </a:p>
        </p:txBody>
      </p:sp>
      <p:sp>
        <p:nvSpPr>
          <p:cNvPr id="13" name="Oval 12"/>
          <p:cNvSpPr/>
          <p:nvPr/>
        </p:nvSpPr>
        <p:spPr>
          <a:xfrm>
            <a:off x="885800" y="2521600"/>
            <a:ext cx="200000" cy="20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1485800" y="2421600"/>
            <a:ext cx="8500000" cy="850000"/>
          </a:xfrm>
          <a:prstGeom prst="roundRect">
            <a:avLst>
              <a:gd name="adj" fmla="val 705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ectangle 14"/>
          <p:cNvSpPr/>
          <p:nvPr/>
        </p:nvSpPr>
        <p:spPr>
          <a:xfrm>
            <a:off x="1485800" y="2421600"/>
            <a:ext cx="8500000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1685800" y="246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FFFFFF"/>
                </a:solidFill>
                <a:latin typeface="Inter"/>
              </a:rPr>
              <a:t>Launch Phase 2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685800" y="277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FA2A9"/>
                </a:solidFill>
                <a:latin typeface="Inter"/>
              </a:rPr>
              <a:t>Deploy next-gen platform to pilot customers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485800" y="246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10B981"/>
                </a:solidFill>
                <a:latin typeface="Inter"/>
              </a:rPr>
              <a:t>Product &amp; Engineering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485800" y="277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9FA2A9"/>
                </a:solidFill>
                <a:latin typeface="Inter"/>
              </a:rPr>
              <a:t>Apr 2026</a:t>
            </a:r>
          </a:p>
        </p:txBody>
      </p:sp>
      <p:sp>
        <p:nvSpPr>
          <p:cNvPr id="20" name="Oval 19"/>
          <p:cNvSpPr/>
          <p:nvPr/>
        </p:nvSpPr>
        <p:spPr>
          <a:xfrm>
            <a:off x="885800" y="3571600"/>
            <a:ext cx="200000" cy="20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1485800" y="3471600"/>
            <a:ext cx="8500000" cy="850000"/>
          </a:xfrm>
          <a:prstGeom prst="roundRect">
            <a:avLst>
              <a:gd name="adj" fmla="val 705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1485800" y="3471600"/>
            <a:ext cx="8500000" cy="508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1685800" y="351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FFFFFF"/>
                </a:solidFill>
                <a:latin typeface="Inter"/>
              </a:rPr>
              <a:t>Expand Sales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685800" y="382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FA2A9"/>
                </a:solidFill>
                <a:latin typeface="Inter"/>
              </a:rPr>
              <a:t>Hire regional sales directors and activate channels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485800" y="351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EF4444"/>
                </a:solidFill>
                <a:latin typeface="Inter"/>
              </a:rPr>
              <a:t>VP Sales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485800" y="382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9FA2A9"/>
                </a:solidFill>
                <a:latin typeface="Inter"/>
              </a:rPr>
              <a:t>May 2026</a:t>
            </a:r>
          </a:p>
        </p:txBody>
      </p:sp>
      <p:sp>
        <p:nvSpPr>
          <p:cNvPr id="27" name="Oval 26"/>
          <p:cNvSpPr/>
          <p:nvPr/>
        </p:nvSpPr>
        <p:spPr>
          <a:xfrm>
            <a:off x="885800" y="4621600"/>
            <a:ext cx="200000" cy="20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ounded Rectangle 27"/>
          <p:cNvSpPr/>
          <p:nvPr/>
        </p:nvSpPr>
        <p:spPr>
          <a:xfrm>
            <a:off x="1485800" y="4521600"/>
            <a:ext cx="8500000" cy="850000"/>
          </a:xfrm>
          <a:prstGeom prst="roundRect">
            <a:avLst>
              <a:gd name="adj" fmla="val 705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ectangle 28"/>
          <p:cNvSpPr/>
          <p:nvPr/>
        </p:nvSpPr>
        <p:spPr>
          <a:xfrm>
            <a:off x="1485800" y="4521600"/>
            <a:ext cx="8500000" cy="5080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1685800" y="456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FFFFFF"/>
                </a:solidFill>
                <a:latin typeface="Inter"/>
              </a:rPr>
              <a:t>Review &amp; Iterate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685800" y="487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FA2A9"/>
                </a:solidFill>
                <a:latin typeface="Inter"/>
              </a:rPr>
              <a:t>Quarterly business review and strategy refinement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7485800" y="456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8B5CF6"/>
                </a:solidFill>
                <a:latin typeface="Inter"/>
              </a:rPr>
              <a:t>All Departments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7485800" y="487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9FA2A9"/>
                </a:solidFill>
                <a:latin typeface="Inter"/>
              </a:rPr>
              <a:t>Jun 2026</a:t>
            </a:r>
          </a:p>
        </p:txBody>
      </p:sp>
      <p:sp>
        <p:nvSpPr>
          <p:cNvPr id="34" name="Rectangle 3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38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" name="Connector 2"/>
          <p:cNvCxnSpPr/>
          <p:nvPr/>
        </p:nvCxnSpPr>
        <p:spPr>
          <a:xfrm>
            <a:off x="685800" y="1171600"/>
            <a:ext cx="10820400" cy="0"/>
          </a:xfrm>
          <a:prstGeom prst="line">
            <a:avLst/>
          </a:prstGeom>
          <a:ln w="254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685800" y="1371600"/>
            <a:ext cx="10820400" cy="1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FFFFFF"/>
                </a:solidFill>
                <a:latin typeface="Inter"/>
              </a:rPr>
              <a:t>Build Something
Extraordinary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685800" y="2871600"/>
            <a:ext cx="8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0" i="0">
                <a:solidFill>
                  <a:srgbClr val="9FA2A9"/>
                </a:solidFill>
                <a:latin typeface="Inter"/>
              </a:rPr>
              <a:t>See how NexTech's platform can accelerate your engineering team's velocity and reliability.</a:t>
            </a:r>
          </a:p>
        </p:txBody>
      </p:sp>
      <p:cxnSp>
        <p:nvCxnSpPr>
          <p:cNvPr id="6" name="Connector 5"/>
          <p:cNvCxnSpPr/>
          <p:nvPr/>
        </p:nvCxnSpPr>
        <p:spPr>
          <a:xfrm>
            <a:off x="685800" y="3671600"/>
            <a:ext cx="10820400" cy="0"/>
          </a:xfrm>
          <a:prstGeom prst="line">
            <a:avLst/>
          </a:prstGeom>
          <a:ln w="254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685800" y="4071600"/>
            <a:ext cx="34068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06B6D4"/>
                </a:solidFill>
                <a:latin typeface="Inter"/>
              </a:rPr>
              <a:t>Email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85800" y="4471600"/>
            <a:ext cx="34068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FFFFFF"/>
                </a:solidFill>
                <a:latin typeface="Inter"/>
              </a:rPr>
              <a:t>contact@company.com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392600" y="4071600"/>
            <a:ext cx="34068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06B6D4"/>
                </a:solidFill>
                <a:latin typeface="Inter"/>
              </a:rPr>
              <a:t>Phone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392600" y="4471600"/>
            <a:ext cx="34068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FFFFFF"/>
                </a:solidFill>
                <a:latin typeface="Inter"/>
              </a:rPr>
              <a:t>+1 (555) 123-4567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099400" y="4071600"/>
            <a:ext cx="34068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06B6D4"/>
                </a:solidFill>
                <a:latin typeface="Inter"/>
              </a:rPr>
              <a:t>Web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099400" y="4471600"/>
            <a:ext cx="34068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FFFFFF"/>
                </a:solidFill>
                <a:latin typeface="Inter"/>
              </a:rPr>
              <a:t>www.company.com</a:t>
            </a:r>
          </a:p>
        </p:txBody>
      </p:sp>
      <p:sp>
        <p:nvSpPr>
          <p:cNvPr id="13" name="Rectangle 1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39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COMPANY OVERVIEW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471600"/>
            <a:ext cx="5260200" cy="4200000"/>
          </a:xfrm>
          <a:prstGeom prst="roundRect">
            <a:avLst>
              <a:gd name="adj" fmla="val 1140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5260200" cy="508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985800" y="1721600"/>
            <a:ext cx="4760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FFFFFF"/>
                </a:solidFill>
                <a:latin typeface="Inter"/>
              </a:rPr>
              <a:t>Our Mission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85800" y="2221600"/>
            <a:ext cx="4760200" cy="3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0" i="0">
                <a:solidFill>
                  <a:srgbClr val="9FA2A9"/>
                </a:solidFill>
                <a:latin typeface="Inter"/>
              </a:rPr>
              <a:t>NexTech Systems builds enterprise-grade software that scales. Our platform processes 10B+ API calls monthly with 99.99% uptime.
We empower engineering teams to ship faster with less complexity.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246000" y="1471600"/>
            <a:ext cx="2530100" cy="2000000"/>
          </a:xfrm>
          <a:prstGeom prst="roundRect">
            <a:avLst>
              <a:gd name="adj" fmla="val 2371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246000" y="1471600"/>
            <a:ext cx="2530100" cy="508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Oval 10"/>
          <p:cNvSpPr/>
          <p:nvPr/>
        </p:nvSpPr>
        <p:spPr>
          <a:xfrm>
            <a:off x="7331050" y="1791600"/>
            <a:ext cx="360000" cy="36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346000" y="22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2012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346000" y="27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9FA2A9"/>
                </a:solidFill>
                <a:latin typeface="Inter"/>
              </a:rPr>
              <a:t>Founded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8976100" y="1471600"/>
            <a:ext cx="2530100" cy="2000000"/>
          </a:xfrm>
          <a:prstGeom prst="roundRect">
            <a:avLst>
              <a:gd name="adj" fmla="val 2371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ectangle 14"/>
          <p:cNvSpPr/>
          <p:nvPr/>
        </p:nvSpPr>
        <p:spPr>
          <a:xfrm>
            <a:off x="8976100" y="1471600"/>
            <a:ext cx="2530100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10061150" y="1791600"/>
            <a:ext cx="360000" cy="36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9076100" y="22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1,800+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9076100" y="27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9FA2A9"/>
                </a:solidFill>
                <a:latin typeface="Inter"/>
              </a:rPr>
              <a:t>Engineers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6246000" y="3671600"/>
            <a:ext cx="2530100" cy="2000000"/>
          </a:xfrm>
          <a:prstGeom prst="roundRect">
            <a:avLst>
              <a:gd name="adj" fmla="val 2371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ectangle 19"/>
          <p:cNvSpPr/>
          <p:nvPr/>
        </p:nvSpPr>
        <p:spPr>
          <a:xfrm>
            <a:off x="6246000" y="3671600"/>
            <a:ext cx="2530100" cy="508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7331050" y="3991600"/>
            <a:ext cx="360000" cy="3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346000" y="44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10B+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346000" y="49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9FA2A9"/>
                </a:solidFill>
                <a:latin typeface="Inter"/>
              </a:rPr>
              <a:t>API Calls/Mo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8976100" y="3671600"/>
            <a:ext cx="2530100" cy="2000000"/>
          </a:xfrm>
          <a:prstGeom prst="roundRect">
            <a:avLst>
              <a:gd name="adj" fmla="val 2371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8976100" y="3671600"/>
            <a:ext cx="2530100" cy="5080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Oval 25"/>
          <p:cNvSpPr/>
          <p:nvPr/>
        </p:nvSpPr>
        <p:spPr>
          <a:xfrm>
            <a:off x="10061150" y="3991600"/>
            <a:ext cx="360000" cy="360000"/>
          </a:xfrm>
          <a:prstGeom prst="ellipse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9076100" y="44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$420M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9076100" y="49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9FA2A9"/>
                </a:solidFill>
                <a:latin typeface="Inter"/>
              </a:rPr>
              <a:t>ARR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4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" name="Connector 2"/>
          <p:cNvCxnSpPr/>
          <p:nvPr/>
        </p:nvCxnSpPr>
        <p:spPr>
          <a:xfrm>
            <a:off x="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7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14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21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>
            <a:off x="28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>
            <a:off x="35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>
            <a:off x="42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>
            <a:off x="49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/>
          <p:nvPr/>
        </p:nvCxnSpPr>
        <p:spPr>
          <a:xfrm>
            <a:off x="56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nector 11"/>
          <p:cNvCxnSpPr/>
          <p:nvPr/>
        </p:nvCxnSpPr>
        <p:spPr>
          <a:xfrm>
            <a:off x="63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ctor 12"/>
          <p:cNvCxnSpPr/>
          <p:nvPr/>
        </p:nvCxnSpPr>
        <p:spPr>
          <a:xfrm>
            <a:off x="70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nector 13"/>
          <p:cNvCxnSpPr/>
          <p:nvPr/>
        </p:nvCxnSpPr>
        <p:spPr>
          <a:xfrm>
            <a:off x="77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ctor 14"/>
          <p:cNvCxnSpPr/>
          <p:nvPr/>
        </p:nvCxnSpPr>
        <p:spPr>
          <a:xfrm>
            <a:off x="84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or 15"/>
          <p:cNvCxnSpPr/>
          <p:nvPr/>
        </p:nvCxnSpPr>
        <p:spPr>
          <a:xfrm>
            <a:off x="91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nector 16"/>
          <p:cNvCxnSpPr/>
          <p:nvPr/>
        </p:nvCxnSpPr>
        <p:spPr>
          <a:xfrm>
            <a:off x="98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nector 17"/>
          <p:cNvCxnSpPr/>
          <p:nvPr/>
        </p:nvCxnSpPr>
        <p:spPr>
          <a:xfrm>
            <a:off x="105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onnector 18"/>
          <p:cNvCxnSpPr/>
          <p:nvPr/>
        </p:nvCxnSpPr>
        <p:spPr>
          <a:xfrm>
            <a:off x="112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nector 19"/>
          <p:cNvCxnSpPr/>
          <p:nvPr/>
        </p:nvCxnSpPr>
        <p:spPr>
          <a:xfrm>
            <a:off x="119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nector 20"/>
          <p:cNvCxnSpPr/>
          <p:nvPr/>
        </p:nvCxnSpPr>
        <p:spPr>
          <a:xfrm>
            <a:off x="0" y="0"/>
            <a:ext cx="12192000" cy="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Connector 21"/>
          <p:cNvCxnSpPr/>
          <p:nvPr/>
        </p:nvCxnSpPr>
        <p:spPr>
          <a:xfrm>
            <a:off x="0" y="700000"/>
            <a:ext cx="12192000" cy="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nector 22"/>
          <p:cNvCxnSpPr/>
          <p:nvPr/>
        </p:nvCxnSpPr>
        <p:spPr>
          <a:xfrm>
            <a:off x="0" y="1400000"/>
            <a:ext cx="12192000" cy="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Connector 23"/>
          <p:cNvCxnSpPr/>
          <p:nvPr/>
        </p:nvCxnSpPr>
        <p:spPr>
          <a:xfrm>
            <a:off x="0" y="2100000"/>
            <a:ext cx="12192000" cy="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Connector 24"/>
          <p:cNvCxnSpPr/>
          <p:nvPr/>
        </p:nvCxnSpPr>
        <p:spPr>
          <a:xfrm>
            <a:off x="0" y="2800000"/>
            <a:ext cx="12192000" cy="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nector 25"/>
          <p:cNvCxnSpPr/>
          <p:nvPr/>
        </p:nvCxnSpPr>
        <p:spPr>
          <a:xfrm>
            <a:off x="0" y="3500000"/>
            <a:ext cx="12192000" cy="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Connector 26"/>
          <p:cNvCxnSpPr/>
          <p:nvPr/>
        </p:nvCxnSpPr>
        <p:spPr>
          <a:xfrm>
            <a:off x="0" y="4200000"/>
            <a:ext cx="12192000" cy="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Connector 27"/>
          <p:cNvCxnSpPr/>
          <p:nvPr/>
        </p:nvCxnSpPr>
        <p:spPr>
          <a:xfrm>
            <a:off x="0" y="4900000"/>
            <a:ext cx="12192000" cy="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nector 28"/>
          <p:cNvCxnSpPr/>
          <p:nvPr/>
        </p:nvCxnSpPr>
        <p:spPr>
          <a:xfrm>
            <a:off x="0" y="5600000"/>
            <a:ext cx="12192000" cy="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onnector 29"/>
          <p:cNvCxnSpPr/>
          <p:nvPr/>
        </p:nvCxnSpPr>
        <p:spPr>
          <a:xfrm>
            <a:off x="0" y="6300000"/>
            <a:ext cx="12192000" cy="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685800" y="800000"/>
            <a:ext cx="10820400" cy="10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FFFFFF"/>
                </a:solidFill>
                <a:latin typeface="Inter"/>
              </a:rPr>
              <a:t>THANK YOU</a:t>
            </a:r>
          </a:p>
        </p:txBody>
      </p:sp>
      <p:cxnSp>
        <p:nvCxnSpPr>
          <p:cNvPr id="32" name="Connector 31"/>
          <p:cNvCxnSpPr/>
          <p:nvPr/>
        </p:nvCxnSpPr>
        <p:spPr>
          <a:xfrm>
            <a:off x="4596000" y="1900000"/>
            <a:ext cx="3000000" cy="0"/>
          </a:xfrm>
          <a:prstGeom prst="line">
            <a:avLst/>
          </a:prstGeom>
          <a:ln w="254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2185800" y="2050000"/>
            <a:ext cx="7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7B7F89"/>
                </a:solidFill>
                <a:latin typeface="Inter"/>
              </a:rPr>
              <a:t>We look forward to working with you.</a:t>
            </a:r>
          </a:p>
        </p:txBody>
      </p:sp>
      <p:sp>
        <p:nvSpPr>
          <p:cNvPr id="34" name="Rounded Rectangle 33"/>
          <p:cNvSpPr/>
          <p:nvPr/>
        </p:nvSpPr>
        <p:spPr>
          <a:xfrm>
            <a:off x="685800" y="2800000"/>
            <a:ext cx="2555100" cy="1100000"/>
          </a:xfrm>
          <a:prstGeom prst="roundRect">
            <a:avLst>
              <a:gd name="adj" fmla="val 2348"/>
            </a:avLst>
          </a:prstGeom>
          <a:solidFill>
            <a:srgbClr val="22293B"/>
          </a:solidFill>
          <a:ln w="9525">
            <a:solidFill>
              <a:srgbClr val="434A5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Rectangle 34"/>
          <p:cNvSpPr/>
          <p:nvPr/>
        </p:nvSpPr>
        <p:spPr>
          <a:xfrm>
            <a:off x="685800" y="2800000"/>
            <a:ext cx="2555100" cy="4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685800" y="3000000"/>
            <a:ext cx="25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200" b="0" i="0">
                <a:solidFill>
                  <a:srgbClr val="06B6D4"/>
                </a:solidFill>
                <a:latin typeface="Inter"/>
              </a:rPr>
              <a:t>✉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685800" y="3320000"/>
            <a:ext cx="25551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6F737F"/>
                </a:solidFill>
                <a:latin typeface="Inter"/>
              </a:rPr>
              <a:t>Email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685800" y="3580000"/>
            <a:ext cx="25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FFFFFF"/>
                </a:solidFill>
                <a:latin typeface="Inter"/>
              </a:rPr>
              <a:t>contact@company.com</a:t>
            </a:r>
          </a:p>
        </p:txBody>
      </p:sp>
      <p:sp>
        <p:nvSpPr>
          <p:cNvPr id="39" name="Rounded Rectangle 38"/>
          <p:cNvSpPr/>
          <p:nvPr/>
        </p:nvSpPr>
        <p:spPr>
          <a:xfrm>
            <a:off x="3440900" y="2800000"/>
            <a:ext cx="2555100" cy="1100000"/>
          </a:xfrm>
          <a:prstGeom prst="roundRect">
            <a:avLst>
              <a:gd name="adj" fmla="val 2348"/>
            </a:avLst>
          </a:prstGeom>
          <a:solidFill>
            <a:srgbClr val="22293B"/>
          </a:solidFill>
          <a:ln w="9525">
            <a:solidFill>
              <a:srgbClr val="434A5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Rectangle 39"/>
          <p:cNvSpPr/>
          <p:nvPr/>
        </p:nvSpPr>
        <p:spPr>
          <a:xfrm>
            <a:off x="3440900" y="2800000"/>
            <a:ext cx="2555100" cy="4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TextBox 40"/>
          <p:cNvSpPr txBox="1"/>
          <p:nvPr/>
        </p:nvSpPr>
        <p:spPr>
          <a:xfrm>
            <a:off x="3440900" y="3000000"/>
            <a:ext cx="25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200" b="0" i="0">
                <a:solidFill>
                  <a:srgbClr val="06B6D4"/>
                </a:solidFill>
                <a:latin typeface="Inter"/>
              </a:rPr>
              <a:t>☎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3440900" y="3320000"/>
            <a:ext cx="25551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6F737F"/>
                </a:solidFill>
                <a:latin typeface="Inter"/>
              </a:rPr>
              <a:t>Phone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3440900" y="3580000"/>
            <a:ext cx="25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FFFFFF"/>
                </a:solidFill>
                <a:latin typeface="Inter"/>
              </a:rPr>
              <a:t>+1 (555) 123-4567</a:t>
            </a:r>
          </a:p>
        </p:txBody>
      </p:sp>
      <p:sp>
        <p:nvSpPr>
          <p:cNvPr id="44" name="Rounded Rectangle 43"/>
          <p:cNvSpPr/>
          <p:nvPr/>
        </p:nvSpPr>
        <p:spPr>
          <a:xfrm>
            <a:off x="6196000" y="2800000"/>
            <a:ext cx="2555100" cy="1100000"/>
          </a:xfrm>
          <a:prstGeom prst="roundRect">
            <a:avLst>
              <a:gd name="adj" fmla="val 2348"/>
            </a:avLst>
          </a:prstGeom>
          <a:solidFill>
            <a:srgbClr val="22293B"/>
          </a:solidFill>
          <a:ln w="9525">
            <a:solidFill>
              <a:srgbClr val="434A5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Rectangle 44"/>
          <p:cNvSpPr/>
          <p:nvPr/>
        </p:nvSpPr>
        <p:spPr>
          <a:xfrm>
            <a:off x="6196000" y="2800000"/>
            <a:ext cx="2555100" cy="4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TextBox 45"/>
          <p:cNvSpPr txBox="1"/>
          <p:nvPr/>
        </p:nvSpPr>
        <p:spPr>
          <a:xfrm>
            <a:off x="6196000" y="3000000"/>
            <a:ext cx="25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200" b="0" i="0">
                <a:solidFill>
                  <a:srgbClr val="06B6D4"/>
                </a:solidFill>
                <a:latin typeface="Inter"/>
              </a:rPr>
              <a:t>⌂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6196000" y="3320000"/>
            <a:ext cx="25551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6F737F"/>
                </a:solidFill>
                <a:latin typeface="Inter"/>
              </a:rPr>
              <a:t>Website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6196000" y="3580000"/>
            <a:ext cx="25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FFFFFF"/>
                </a:solidFill>
                <a:latin typeface="Inter"/>
              </a:rPr>
              <a:t>www.company.com</a:t>
            </a:r>
          </a:p>
        </p:txBody>
      </p:sp>
      <p:sp>
        <p:nvSpPr>
          <p:cNvPr id="49" name="Rounded Rectangle 48"/>
          <p:cNvSpPr/>
          <p:nvPr/>
        </p:nvSpPr>
        <p:spPr>
          <a:xfrm>
            <a:off x="8951100" y="2800000"/>
            <a:ext cx="2555100" cy="1100000"/>
          </a:xfrm>
          <a:prstGeom prst="roundRect">
            <a:avLst>
              <a:gd name="adj" fmla="val 2348"/>
            </a:avLst>
          </a:prstGeom>
          <a:solidFill>
            <a:srgbClr val="22293B"/>
          </a:solidFill>
          <a:ln w="9525">
            <a:solidFill>
              <a:srgbClr val="434A5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0" name="Rectangle 49"/>
          <p:cNvSpPr/>
          <p:nvPr/>
        </p:nvSpPr>
        <p:spPr>
          <a:xfrm>
            <a:off x="8951100" y="2800000"/>
            <a:ext cx="2555100" cy="4000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1" name="TextBox 50"/>
          <p:cNvSpPr txBox="1"/>
          <p:nvPr/>
        </p:nvSpPr>
        <p:spPr>
          <a:xfrm>
            <a:off x="8951100" y="3000000"/>
            <a:ext cx="25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200" b="0" i="0">
                <a:solidFill>
                  <a:srgbClr val="06B6D4"/>
                </a:solidFill>
                <a:latin typeface="Inter"/>
              </a:rPr>
              <a:t>⚑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8951100" y="3320000"/>
            <a:ext cx="25551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6F737F"/>
                </a:solidFill>
                <a:latin typeface="Inter"/>
              </a:rPr>
              <a:t>Location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8951100" y="3580000"/>
            <a:ext cx="25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FFFFFF"/>
                </a:solidFill>
                <a:latin typeface="Inter"/>
              </a:rPr>
              <a:t>New York, NY</a:t>
            </a:r>
          </a:p>
        </p:txBody>
      </p:sp>
      <p:sp>
        <p:nvSpPr>
          <p:cNvPr id="54" name="Rectangle 53"/>
          <p:cNvSpPr/>
          <p:nvPr/>
        </p:nvSpPr>
        <p:spPr>
          <a:xfrm>
            <a:off x="685800" y="685800"/>
            <a:ext cx="180000" cy="4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5" name="Rectangle 54"/>
          <p:cNvSpPr/>
          <p:nvPr/>
        </p:nvSpPr>
        <p:spPr>
          <a:xfrm>
            <a:off x="685800" y="685800"/>
            <a:ext cx="4" cy="18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6" name="Rectangle 55"/>
          <p:cNvSpPr/>
          <p:nvPr/>
        </p:nvSpPr>
        <p:spPr>
          <a:xfrm>
            <a:off x="11326200" y="6172196"/>
            <a:ext cx="180000" cy="4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7" name="Rectangle 56"/>
          <p:cNvSpPr/>
          <p:nvPr/>
        </p:nvSpPr>
        <p:spPr>
          <a:xfrm>
            <a:off x="11506196" y="5992200"/>
            <a:ext cx="4" cy="18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8" name="TextBox 57"/>
          <p:cNvSpPr txBox="1"/>
          <p:nvPr/>
        </p:nvSpPr>
        <p:spPr>
          <a:xfrm>
            <a:off x="685800" y="6158000"/>
            <a:ext cx="1082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36874"/>
                </a:solidFill>
                <a:latin typeface="Inter"/>
              </a:rPr>
              <a:t>NexTech Systems</a:t>
            </a:r>
          </a:p>
        </p:txBody>
      </p:sp>
      <p:sp>
        <p:nvSpPr>
          <p:cNvPr id="59" name="Rectangle 5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0" name="TextBox 5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40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OUR VALUES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1713350" y="1621600"/>
            <a:ext cx="500000" cy="50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17133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Ship Fast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9FA2A9"/>
                </a:solidFill>
                <a:latin typeface="Inter"/>
              </a:rPr>
              <a:t>We bias toward action and iterate rapidly based on real user feedback.</a:t>
            </a:r>
          </a:p>
        </p:txBody>
      </p:sp>
      <p:sp>
        <p:nvSpPr>
          <p:cNvPr id="9" name="Oval 8"/>
          <p:cNvSpPr/>
          <p:nvPr/>
        </p:nvSpPr>
        <p:spPr>
          <a:xfrm>
            <a:off x="4468450" y="1621600"/>
            <a:ext cx="500000" cy="50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44684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B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4409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Build Right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4909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9FA2A9"/>
                </a:solidFill>
                <a:latin typeface="Inter"/>
              </a:rPr>
              <a:t>We invest in architecture, testing, and reliability from day one.</a:t>
            </a:r>
          </a:p>
        </p:txBody>
      </p:sp>
      <p:sp>
        <p:nvSpPr>
          <p:cNvPr id="13" name="Oval 12"/>
          <p:cNvSpPr/>
          <p:nvPr/>
        </p:nvSpPr>
        <p:spPr>
          <a:xfrm>
            <a:off x="7223550" y="1621600"/>
            <a:ext cx="500000" cy="50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2235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T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1960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Think Big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2460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9FA2A9"/>
                </a:solidFill>
                <a:latin typeface="Inter"/>
              </a:rPr>
              <a:t>We tackle hard problems that create outsized impact for our customers.</a:t>
            </a:r>
          </a:p>
        </p:txBody>
      </p:sp>
      <p:sp>
        <p:nvSpPr>
          <p:cNvPr id="17" name="Oval 16"/>
          <p:cNvSpPr/>
          <p:nvPr/>
        </p:nvSpPr>
        <p:spPr>
          <a:xfrm>
            <a:off x="9978650" y="1621600"/>
            <a:ext cx="500000" cy="50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99786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9511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Stay Curious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0011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9FA2A9"/>
                </a:solidFill>
                <a:latin typeface="Inter"/>
              </a:rPr>
              <a:t>We foster continuous learning and embrace emerging technologies.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LEADERSHIP TEAM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471600"/>
            <a:ext cx="2555100" cy="4200000"/>
          </a:xfrm>
          <a:prstGeom prst="roundRect">
            <a:avLst>
              <a:gd name="adj" fmla="val 1428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1663350" y="1671600"/>
            <a:ext cx="600000" cy="600000"/>
          </a:xfrm>
          <a:prstGeom prst="ellipse">
            <a:avLst/>
          </a:prstGeom>
          <a:solidFill>
            <a:srgbClr val="3F4554"/>
          </a:solidFill>
          <a:ln w="25400">
            <a:solidFill>
              <a:srgbClr val="06B6D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16633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9FA2A9"/>
                </a:solidFill>
                <a:latin typeface="Inter"/>
              </a:rPr>
              <a:t>Photo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Alex Rivera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358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06B6D4"/>
                </a:solidFill>
                <a:latin typeface="Inter"/>
              </a:rPr>
              <a:t>CEO &amp; Co-Founder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1324575" y="3171600"/>
            <a:ext cx="1277550" cy="0"/>
          </a:xfrm>
          <a:prstGeom prst="line">
            <a:avLst/>
          </a:prstGeom>
          <a:ln w="9525">
            <a:solidFill>
              <a:srgbClr val="4B515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7658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9FA2A9"/>
                </a:solidFill>
                <a:latin typeface="Inter"/>
              </a:rPr>
              <a:t>Ex-Google Staff Engineer, systems architecture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3440900" y="1471600"/>
            <a:ext cx="2555100" cy="4200000"/>
          </a:xfrm>
          <a:prstGeom prst="roundRect">
            <a:avLst>
              <a:gd name="adj" fmla="val 1428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4418450" y="1671600"/>
            <a:ext cx="600000" cy="600000"/>
          </a:xfrm>
          <a:prstGeom prst="ellipse">
            <a:avLst/>
          </a:prstGeom>
          <a:solidFill>
            <a:srgbClr val="3F4554"/>
          </a:solidFill>
          <a:ln w="25400">
            <a:solidFill>
              <a:srgbClr val="06B6D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44184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9FA2A9"/>
                </a:solidFill>
                <a:latin typeface="Inter"/>
              </a:rPr>
              <a:t>Photo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4909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Priya Patel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4909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06B6D4"/>
                </a:solidFill>
                <a:latin typeface="Inter"/>
              </a:rPr>
              <a:t>CTO</a:t>
            </a:r>
          </a:p>
        </p:txBody>
      </p:sp>
      <p:cxnSp>
        <p:nvCxnSpPr>
          <p:cNvPr id="17" name="Connector 16"/>
          <p:cNvCxnSpPr/>
          <p:nvPr/>
        </p:nvCxnSpPr>
        <p:spPr>
          <a:xfrm>
            <a:off x="4079675" y="3171600"/>
            <a:ext cx="1277550" cy="0"/>
          </a:xfrm>
          <a:prstGeom prst="line">
            <a:avLst/>
          </a:prstGeom>
          <a:ln w="9525">
            <a:solidFill>
              <a:srgbClr val="4B515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35209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9FA2A9"/>
                </a:solidFill>
                <a:latin typeface="Inter"/>
              </a:rPr>
              <a:t>Built infrastructure at 3 unicorn startups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6196000" y="1471600"/>
            <a:ext cx="2555100" cy="4200000"/>
          </a:xfrm>
          <a:prstGeom prst="roundRect">
            <a:avLst>
              <a:gd name="adj" fmla="val 1428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7173550" y="1671600"/>
            <a:ext cx="600000" cy="600000"/>
          </a:xfrm>
          <a:prstGeom prst="ellipse">
            <a:avLst/>
          </a:prstGeom>
          <a:solidFill>
            <a:srgbClr val="3F4554"/>
          </a:solidFill>
          <a:ln w="25400">
            <a:solidFill>
              <a:srgbClr val="06B6D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71735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9FA2A9"/>
                </a:solidFill>
                <a:latin typeface="Inter"/>
              </a:rPr>
              <a:t>Photo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2460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Marcus Kim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2460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06B6D4"/>
                </a:solidFill>
                <a:latin typeface="Inter"/>
              </a:rPr>
              <a:t>VP Engineering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6834775" y="3171600"/>
            <a:ext cx="1277550" cy="0"/>
          </a:xfrm>
          <a:prstGeom prst="line">
            <a:avLst/>
          </a:prstGeom>
          <a:ln w="9525">
            <a:solidFill>
              <a:srgbClr val="4B515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62760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9FA2A9"/>
                </a:solidFill>
                <a:latin typeface="Inter"/>
              </a:rPr>
              <a:t>Led teams of 500+ across 4 time zones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8951100" y="1471600"/>
            <a:ext cx="2555100" cy="4200000"/>
          </a:xfrm>
          <a:prstGeom prst="roundRect">
            <a:avLst>
              <a:gd name="adj" fmla="val 1428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Oval 26"/>
          <p:cNvSpPr/>
          <p:nvPr/>
        </p:nvSpPr>
        <p:spPr>
          <a:xfrm>
            <a:off x="9928650" y="1671600"/>
            <a:ext cx="600000" cy="600000"/>
          </a:xfrm>
          <a:prstGeom prst="ellipse">
            <a:avLst/>
          </a:prstGeom>
          <a:solidFill>
            <a:srgbClr val="3F4554"/>
          </a:solidFill>
          <a:ln w="25400">
            <a:solidFill>
              <a:srgbClr val="06B6D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99286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9FA2A9"/>
                </a:solidFill>
                <a:latin typeface="Inter"/>
              </a:rPr>
              <a:t>Photo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90011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Lisa Chang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90011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06B6D4"/>
                </a:solidFill>
                <a:latin typeface="Inter"/>
              </a:rPr>
              <a:t>Chief Product Officer</a:t>
            </a:r>
          </a:p>
        </p:txBody>
      </p:sp>
      <p:cxnSp>
        <p:nvCxnSpPr>
          <p:cNvPr id="31" name="Connector 30"/>
          <p:cNvCxnSpPr/>
          <p:nvPr/>
        </p:nvCxnSpPr>
        <p:spPr>
          <a:xfrm>
            <a:off x="9589875" y="3171600"/>
            <a:ext cx="1277550" cy="0"/>
          </a:xfrm>
          <a:prstGeom prst="line">
            <a:avLst/>
          </a:prstGeom>
          <a:ln w="9525">
            <a:solidFill>
              <a:srgbClr val="4B515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90311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9FA2A9"/>
                </a:solidFill>
                <a:latin typeface="Inter"/>
              </a:rPr>
              <a:t>20 years in enterprise SaaS product</a:t>
            </a:r>
          </a:p>
        </p:txBody>
      </p:sp>
      <p:sp>
        <p:nvSpPr>
          <p:cNvPr id="33" name="Rectangle 3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KEY FACTS &amp; FIGURES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471600"/>
            <a:ext cx="3473466" cy="2136000"/>
          </a:xfrm>
          <a:prstGeom prst="roundRect">
            <a:avLst>
              <a:gd name="adj" fmla="val 1727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3473466" cy="508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85800" y="1771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FFFFFF"/>
                </a:solidFill>
                <a:latin typeface="Inter"/>
              </a:rPr>
              <a:t>$420M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85800" y="2471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9FA2A9"/>
                </a:solidFill>
                <a:latin typeface="Inter"/>
              </a:rPr>
              <a:t>Annual Recurring Revenue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4359266" y="1471600"/>
            <a:ext cx="3473466" cy="2136000"/>
          </a:xfrm>
          <a:prstGeom prst="roundRect">
            <a:avLst>
              <a:gd name="adj" fmla="val 1727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4359266" y="1471600"/>
            <a:ext cx="3473466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4459266" y="1771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FFFFFF"/>
                </a:solidFill>
                <a:latin typeface="Inter"/>
              </a:rPr>
              <a:t>1,800+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459266" y="2471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9FA2A9"/>
                </a:solidFill>
                <a:latin typeface="Inter"/>
              </a:rPr>
              <a:t>Engineers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8032732" y="1471600"/>
            <a:ext cx="3473466" cy="2136000"/>
          </a:xfrm>
          <a:prstGeom prst="roundRect">
            <a:avLst>
              <a:gd name="adj" fmla="val 1727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8032732" y="1471600"/>
            <a:ext cx="3473466" cy="508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132732" y="1771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FFFFFF"/>
                </a:solidFill>
                <a:latin typeface="Inter"/>
              </a:rPr>
              <a:t>99.99%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132732" y="2471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9FA2A9"/>
                </a:solidFill>
                <a:latin typeface="Inter"/>
              </a:rPr>
              <a:t>Platform Uptime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685800" y="3807600"/>
            <a:ext cx="3473466" cy="2136000"/>
          </a:xfrm>
          <a:prstGeom prst="roundRect">
            <a:avLst>
              <a:gd name="adj" fmla="val 1727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685800" y="3807600"/>
            <a:ext cx="3473466" cy="5080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785800" y="4107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FFFFFF"/>
                </a:solidFill>
                <a:latin typeface="Inter"/>
              </a:rPr>
              <a:t>10B+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85800" y="4807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9FA2A9"/>
                </a:solidFill>
                <a:latin typeface="Inter"/>
              </a:rPr>
              <a:t>API Calls Monthly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4359266" y="3807600"/>
            <a:ext cx="3473466" cy="2136000"/>
          </a:xfrm>
          <a:prstGeom prst="roundRect">
            <a:avLst>
              <a:gd name="adj" fmla="val 1727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4359266" y="3807600"/>
            <a:ext cx="3473466" cy="5080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4459266" y="4107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FFFFFF"/>
                </a:solidFill>
                <a:latin typeface="Inter"/>
              </a:rPr>
              <a:t>2,200+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459266" y="4807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9FA2A9"/>
                </a:solidFill>
                <a:latin typeface="Inter"/>
              </a:rPr>
              <a:t>Enterprise Customers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8032732" y="3807600"/>
            <a:ext cx="3473466" cy="2136000"/>
          </a:xfrm>
          <a:prstGeom prst="roundRect">
            <a:avLst>
              <a:gd name="adj" fmla="val 1727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ectangle 25"/>
          <p:cNvSpPr/>
          <p:nvPr/>
        </p:nvSpPr>
        <p:spPr>
          <a:xfrm>
            <a:off x="8032732" y="3807600"/>
            <a:ext cx="3473466" cy="508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8132732" y="4107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FFFFFF"/>
                </a:solidFill>
                <a:latin typeface="Inter"/>
              </a:rPr>
              <a:t>48ms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8132732" y="4807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9FA2A9"/>
                </a:solidFill>
                <a:latin typeface="Inter"/>
              </a:rPr>
              <a:t>Avg Latency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6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85800" y="785800"/>
            <a:ext cx="150000" cy="3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685800" y="785800"/>
            <a:ext cx="3" cy="15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11356200" y="6072197"/>
            <a:ext cx="150000" cy="3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11506197" y="5922200"/>
            <a:ext cx="3" cy="15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2229000"/>
            <a:ext cx="108204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6000" b="1" i="0">
                <a:solidFill>
                  <a:srgbClr val="06B6D4"/>
                </a:solidFill>
                <a:latin typeface="Inter"/>
              </a:rPr>
              <a:t>02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5800" y="3129000"/>
            <a:ext cx="1082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FFFFFF"/>
                </a:solidFill>
                <a:latin typeface="Inter"/>
              </a:rPr>
              <a:t>STRATEGY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685800" y="3929000"/>
            <a:ext cx="8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7B7F89"/>
                </a:solidFill>
                <a:latin typeface="Inter"/>
              </a:rPr>
              <a:t>Our path to sustainable growth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EXECUTIVE SUMMARY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85800" y="1471600"/>
            <a:ext cx="6275832" cy="45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06B6D4"/>
              </a:buClr>
            </a:pPr>
            <a:r>
              <a:rPr sz="1400">
                <a:solidFill>
                  <a:srgbClr val="FFFFFF"/>
                </a:solidFill>
                <a:latin typeface="Inter"/>
              </a:rPr>
              <a:t>ARR grew 45% to $420M driven by enterprise expansion and new platform capabilities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06B6D4"/>
              </a:buClr>
            </a:pPr>
            <a:r>
              <a:rPr sz="1400">
                <a:solidFill>
                  <a:srgbClr val="FFFFFF"/>
                </a:solidFill>
                <a:latin typeface="Inter"/>
              </a:rPr>
              <a:t>Platform reliability maintained at 99.99% while processing 10B+ monthly API calls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06B6D4"/>
              </a:buClr>
            </a:pPr>
            <a:r>
              <a:rPr sz="1400">
                <a:solidFill>
                  <a:srgbClr val="FFFFFF"/>
                </a:solidFill>
                <a:latin typeface="Inter"/>
              </a:rPr>
              <a:t>Average API latency reduced from 72ms to 48ms through edge computing deployment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06B6D4"/>
              </a:buClr>
            </a:pPr>
            <a:r>
              <a:rPr sz="1400">
                <a:solidFill>
                  <a:srgbClr val="FFFFFF"/>
                </a:solidFill>
                <a:latin typeface="Inter"/>
              </a:rPr>
              <a:t>Developer adoption increased 60% following launch of self-service SDK and documentation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06B6D4"/>
              </a:buClr>
            </a:pPr>
            <a:r>
              <a:rPr sz="1400">
                <a:solidFill>
                  <a:srgbClr val="FFFFFF"/>
                </a:solidFill>
                <a:latin typeface="Inter"/>
              </a:rPr>
              <a:t>SOC 2 Type II and ISO 27001 certifications achieved ahead of schedule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7261632" y="1471600"/>
            <a:ext cx="4244568" cy="4500000"/>
          </a:xfrm>
          <a:prstGeom prst="roundRect">
            <a:avLst>
              <a:gd name="adj" fmla="val 1777"/>
            </a:avLst>
          </a:prstGeom>
          <a:solidFill>
            <a:srgbClr val="3F455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411632" y="1671600"/>
            <a:ext cx="394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FFFFFF"/>
                </a:solidFill>
                <a:latin typeface="Inter"/>
              </a:rPr>
              <a:t>$420M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411632" y="2171600"/>
            <a:ext cx="394456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878B94"/>
                </a:solidFill>
                <a:latin typeface="Inter"/>
              </a:rPr>
              <a:t>ARR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7461632" y="2921600"/>
            <a:ext cx="3844568" cy="0"/>
          </a:xfrm>
          <a:prstGeom prst="line">
            <a:avLst/>
          </a:prstGeom>
          <a:ln w="6350">
            <a:solidFill>
              <a:srgbClr val="6368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411632" y="3171600"/>
            <a:ext cx="394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FFFFFF"/>
                </a:solidFill>
                <a:latin typeface="Inter"/>
              </a:rPr>
              <a:t>+45%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411632" y="3671600"/>
            <a:ext cx="394456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878B94"/>
                </a:solidFill>
                <a:latin typeface="Inter"/>
              </a:rPr>
              <a:t>Growth</a:t>
            </a:r>
          </a:p>
        </p:txBody>
      </p:sp>
      <p:cxnSp>
        <p:nvCxnSpPr>
          <p:cNvPr id="12" name="Connector 11"/>
          <p:cNvCxnSpPr/>
          <p:nvPr/>
        </p:nvCxnSpPr>
        <p:spPr>
          <a:xfrm>
            <a:off x="7461632" y="4421600"/>
            <a:ext cx="3844568" cy="0"/>
          </a:xfrm>
          <a:prstGeom prst="line">
            <a:avLst/>
          </a:prstGeom>
          <a:ln w="6350">
            <a:solidFill>
              <a:srgbClr val="6368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411632" y="4671600"/>
            <a:ext cx="394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FFFFFF"/>
                </a:solidFill>
                <a:latin typeface="Inter"/>
              </a:rPr>
              <a:t>99.99%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411632" y="5171600"/>
            <a:ext cx="394456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878B94"/>
                </a:solidFill>
                <a:latin typeface="Inter"/>
              </a:rPr>
              <a:t>Uptime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